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34"/>
  </p:notesMasterIdLst>
  <p:sldIdLst>
    <p:sldId id="1117" r:id="rId8"/>
    <p:sldId id="1401" r:id="rId9"/>
    <p:sldId id="1405" r:id="rId10"/>
    <p:sldId id="1409" r:id="rId11"/>
    <p:sldId id="1417" r:id="rId12"/>
    <p:sldId id="1411" r:id="rId13"/>
    <p:sldId id="1092" r:id="rId14"/>
    <p:sldId id="1100" r:id="rId15"/>
    <p:sldId id="1165" r:id="rId16"/>
    <p:sldId id="1166" r:id="rId17"/>
    <p:sldId id="273" r:id="rId18"/>
    <p:sldId id="1139" r:id="rId19"/>
    <p:sldId id="1399" r:id="rId20"/>
    <p:sldId id="1397" r:id="rId21"/>
    <p:sldId id="1415" r:id="rId22"/>
    <p:sldId id="1398" r:id="rId23"/>
    <p:sldId id="1414" r:id="rId24"/>
    <p:sldId id="1416" r:id="rId25"/>
    <p:sldId id="1357" r:id="rId26"/>
    <p:sldId id="1135" r:id="rId27"/>
    <p:sldId id="1400" r:id="rId28"/>
    <p:sldId id="1412" r:id="rId29"/>
    <p:sldId id="1116" r:id="rId30"/>
    <p:sldId id="1085" r:id="rId31"/>
    <p:sldId id="1138" r:id="rId32"/>
    <p:sldId id="1365" r:id="rId33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401"/>
            <p14:sldId id="1405"/>
            <p14:sldId id="1409"/>
            <p14:sldId id="1417"/>
            <p14:sldId id="1411"/>
            <p14:sldId id="1092"/>
            <p14:sldId id="1100"/>
            <p14:sldId id="1165"/>
            <p14:sldId id="1166"/>
            <p14:sldId id="273"/>
            <p14:sldId id="1139"/>
            <p14:sldId id="1399"/>
            <p14:sldId id="1397"/>
            <p14:sldId id="1415"/>
            <p14:sldId id="1398"/>
            <p14:sldId id="1414"/>
            <p14:sldId id="1416"/>
            <p14:sldId id="1357"/>
            <p14:sldId id="1135"/>
            <p14:sldId id="1400"/>
            <p14:sldId id="1412"/>
          </p14:sldIdLst>
        </p14:section>
        <p14:section name="Untitled Section" id="{0FC1FF40-E33B-44CD-9835-1E91CFBE0606}">
          <p14:sldIdLst>
            <p14:sldId id="1116"/>
            <p14:sldId id="1085"/>
            <p14:sldId id="1138"/>
            <p14:sldId id="13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DDEC"/>
    <a:srgbClr val="249EBB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88707" autoAdjust="0"/>
  </p:normalViewPr>
  <p:slideViewPr>
    <p:cSldViewPr snapToGrid="0" snapToObjects="1">
      <p:cViewPr varScale="1">
        <p:scale>
          <a:sx n="87" d="100"/>
          <a:sy n="87" d="100"/>
        </p:scale>
        <p:origin x="394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2DFEBD9D-4215-4DBD-B58A-E2A424BB14E2}"/>
    <pc:docChg chg="modSld">
      <pc:chgData name="Drgona, Jan" userId="8107277a-43fb-42e1-8aa0-684adf187181" providerId="ADAL" clId="{2DFEBD9D-4215-4DBD-B58A-E2A424BB14E2}" dt="2022-05-12T13:58:41.641" v="0" actId="403"/>
      <pc:docMkLst>
        <pc:docMk/>
      </pc:docMkLst>
      <pc:sldChg chg="modSp mod">
        <pc:chgData name="Drgona, Jan" userId="8107277a-43fb-42e1-8aa0-684adf187181" providerId="ADAL" clId="{2DFEBD9D-4215-4DBD-B58A-E2A424BB14E2}" dt="2022-05-12T13:58:41.641" v="0" actId="403"/>
        <pc:sldMkLst>
          <pc:docMk/>
          <pc:sldMk cId="827228915" sldId="1411"/>
        </pc:sldMkLst>
        <pc:spChg chg="mod">
          <ac:chgData name="Drgona, Jan" userId="8107277a-43fb-42e1-8aa0-684adf187181" providerId="ADAL" clId="{2DFEBD9D-4215-4DBD-B58A-E2A424BB14E2}" dt="2022-05-12T13:58:41.641" v="0" actId="403"/>
          <ac:spMkLst>
            <pc:docMk/>
            <pc:sldMk cId="827228915" sldId="1411"/>
            <ac:spMk id="3" creationId="{C02DDCAC-DB40-42AA-84D5-1F56C162BF1B}"/>
          </ac:spMkLst>
        </pc:spChg>
      </pc:sldChg>
    </pc:docChg>
  </pc:docChgLst>
  <pc:docChgLst>
    <pc:chgData name="Drgona, Jan" userId="8107277a-43fb-42e1-8aa0-684adf187181" providerId="ADAL" clId="{F4E8121A-72DE-47DA-97FD-7BF7D3224511}"/>
    <pc:docChg chg="undo custSel modSld modMainMaster">
      <pc:chgData name="Drgona, Jan" userId="8107277a-43fb-42e1-8aa0-684adf187181" providerId="ADAL" clId="{F4E8121A-72DE-47DA-97FD-7BF7D3224511}" dt="2022-03-18T20:41:19.576" v="6" actId="478"/>
      <pc:docMkLst>
        <pc:docMk/>
      </pc:docMkLst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1244961172" sldId="273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244961172" sldId="273"/>
            <ac:spMk id="2" creationId="{7561E7DF-2D5A-4EF0-9E9E-047227DE4DB5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244961172" sldId="273"/>
            <ac:spMk id="3" creationId="{6D50AF6E-CF6A-429E-A4B2-32D2D767B73B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2150487817" sldId="1085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150487817" sldId="1085"/>
            <ac:spMk id="11" creationId="{D4D8966F-5694-F94A-B9E7-4A12F136A401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328018078" sldId="1116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328018078" sldId="1116"/>
            <ac:spMk id="5" creationId="{498F0F7A-7551-9A48-B2B9-F36C80F772FD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2857836351" sldId="1135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857836351" sldId="1135"/>
            <ac:spMk id="2" creationId="{D22BFC1C-00D1-4843-95DB-A3E3087F3522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2415648056" sldId="1138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415648056" sldId="1138"/>
            <ac:spMk id="2" creationId="{E2C15A74-8360-4287-997F-F36C0D17391B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415648056" sldId="1138"/>
            <ac:spMk id="3" creationId="{51A33ACB-46BE-454A-BE8E-24664CB57A15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1309659687" sldId="1139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309659687" sldId="1139"/>
            <ac:spMk id="2" creationId="{7F5FD97D-AD65-A14D-A584-DF7F474A1613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3588078647" sldId="1165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3588078647" sldId="1165"/>
            <ac:spMk id="2" creationId="{36E32BD9-B9FF-49E6-A754-41803DA66922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3588078647" sldId="1165"/>
            <ac:spMk id="3" creationId="{8CD082AD-8D44-475A-92B1-CB1D1EF77DAE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2998728626" sldId="1166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998728626" sldId="1166"/>
            <ac:spMk id="2" creationId="{F801426B-BC7C-4930-AF1D-5C9B170DEF6D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998728626" sldId="1166"/>
            <ac:spMk id="3" creationId="{87783D89-6068-4448-9C06-CC509541510F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651697254" sldId="1357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651697254" sldId="1357"/>
            <ac:spMk id="2" creationId="{7A9084A5-34EA-4020-97D9-C6D4FE75243F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1331832614" sldId="1365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331832614" sldId="1365"/>
            <ac:spMk id="3" creationId="{74161FF4-4B6E-4490-BE2C-CFD9F1E72147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190876220" sldId="1397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90876220" sldId="1397"/>
            <ac:spMk id="2" creationId="{81F84512-7515-404A-A124-127EECB0A853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3957334657" sldId="1398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3957334657" sldId="1398"/>
            <ac:spMk id="2" creationId="{81F84512-7515-404A-A124-127EECB0A853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4167338639" sldId="1399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4167338639" sldId="1399"/>
            <ac:spMk id="2" creationId="{5E44C5A7-0E91-4881-909F-B2C5BAF1BD3B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3815361910" sldId="1400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3815361910" sldId="1400"/>
            <ac:spMk id="3" creationId="{74161FF4-4B6E-4490-BE2C-CFD9F1E72147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2811066054" sldId="1401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811066054" sldId="1401"/>
            <ac:spMk id="2" creationId="{722699E2-B7AC-49C4-8EC6-709196EAD658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811066054" sldId="1401"/>
            <ac:spMk id="3" creationId="{AD4FACC6-A44A-4928-972C-F2894C121D33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3269200713" sldId="1405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3269200713" sldId="1405"/>
            <ac:spMk id="2" creationId="{FE4267D4-D4EE-4E18-B4B1-CD90413F9542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3269200713" sldId="1405"/>
            <ac:spMk id="3" creationId="{33C17F2E-0071-4873-A9D2-F5E688532455}"/>
          </ac:spMkLst>
        </pc:spChg>
      </pc:sldChg>
      <pc:sldChg chg="addSp delSp modSp mod">
        <pc:chgData name="Drgona, Jan" userId="8107277a-43fb-42e1-8aa0-684adf187181" providerId="ADAL" clId="{F4E8121A-72DE-47DA-97FD-7BF7D3224511}" dt="2022-03-18T20:40:40.756" v="5"/>
        <pc:sldMkLst>
          <pc:docMk/>
          <pc:sldMk cId="43364855" sldId="1409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43364855" sldId="1409"/>
            <ac:spMk id="2" creationId="{E5EBEB3C-D096-44F7-BC44-F90EE272FDDD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43364855" sldId="1409"/>
            <ac:spMk id="3" creationId="{63B2610D-90D1-493E-BEA7-E7B2110B9DEF}"/>
          </ac:spMkLst>
        </pc:spChg>
        <pc:spChg chg="add del">
          <ac:chgData name="Drgona, Jan" userId="8107277a-43fb-42e1-8aa0-684adf187181" providerId="ADAL" clId="{F4E8121A-72DE-47DA-97FD-7BF7D3224511}" dt="2022-03-18T20:40:16.211" v="1" actId="478"/>
          <ac:spMkLst>
            <pc:docMk/>
            <pc:sldMk cId="43364855" sldId="1409"/>
            <ac:spMk id="16" creationId="{D56FB73A-3B9C-43C9-930E-A60D8A400024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827228915" sldId="1411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827228915" sldId="1411"/>
            <ac:spMk id="2" creationId="{7A9084A5-34EA-4020-97D9-C6D4FE75243F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1433152161" sldId="1412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433152161" sldId="1412"/>
            <ac:spMk id="2" creationId="{2E460C5E-31FD-4ADF-A9E9-417C20CD1A2A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433152161" sldId="1412"/>
            <ac:spMk id="3" creationId="{28731407-9348-4B2D-B788-9964F4FC662E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433152161" sldId="1412"/>
            <ac:spMk id="4" creationId="{33F25765-DC06-44B7-976D-951C774A683A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4255072086" sldId="1414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4255072086" sldId="1414"/>
            <ac:spMk id="2" creationId="{8B74FD52-FAF1-4A81-87A3-0895A4AA9E69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4255072086" sldId="1414"/>
            <ac:spMk id="3" creationId="{82900DBC-2E1F-46F6-8879-C780EF5D11E0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2343652363" sldId="1415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343652363" sldId="1415"/>
            <ac:spMk id="2" creationId="{73DBC2AB-EF8F-44F4-A5AF-86E53260FAF1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2343652363" sldId="1415"/>
            <ac:spMk id="3" creationId="{46BBFD00-1196-47CD-98F7-E63F3F096503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1308743126" sldId="1416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308743126" sldId="1416"/>
            <ac:spMk id="2" creationId="{8B74FD52-FAF1-4A81-87A3-0895A4AA9E69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1308743126" sldId="1416"/>
            <ac:spMk id="3" creationId="{82900DBC-2E1F-46F6-8879-C780EF5D11E0}"/>
          </ac:spMkLst>
        </pc:spChg>
      </pc:sldChg>
      <pc:sldChg chg="modSp">
        <pc:chgData name="Drgona, Jan" userId="8107277a-43fb-42e1-8aa0-684adf187181" providerId="ADAL" clId="{F4E8121A-72DE-47DA-97FD-7BF7D3224511}" dt="2022-03-18T20:40:40.756" v="5"/>
        <pc:sldMkLst>
          <pc:docMk/>
          <pc:sldMk cId="926678378" sldId="1417"/>
        </pc:sldMkLst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926678378" sldId="1417"/>
            <ac:spMk id="2" creationId="{E5EBEB3C-D096-44F7-BC44-F90EE272FDDD}"/>
          </ac:spMkLst>
        </pc:spChg>
        <pc:spChg chg="mod">
          <ac:chgData name="Drgona, Jan" userId="8107277a-43fb-42e1-8aa0-684adf187181" providerId="ADAL" clId="{F4E8121A-72DE-47DA-97FD-7BF7D3224511}" dt="2022-03-18T20:40:40.756" v="5"/>
          <ac:spMkLst>
            <pc:docMk/>
            <pc:sldMk cId="926678378" sldId="1417"/>
            <ac:spMk id="3" creationId="{63B2610D-90D1-493E-BEA7-E7B2110B9DEF}"/>
          </ac:spMkLst>
        </pc:spChg>
      </pc:sldChg>
      <pc:sldMasterChg chg="modSldLayout">
        <pc:chgData name="Drgona, Jan" userId="8107277a-43fb-42e1-8aa0-684adf187181" providerId="ADAL" clId="{F4E8121A-72DE-47DA-97FD-7BF7D3224511}" dt="2022-03-18T20:41:19.576" v="6" actId="478"/>
        <pc:sldMasterMkLst>
          <pc:docMk/>
          <pc:sldMasterMk cId="2590043423" sldId="2147483785"/>
        </pc:sldMasterMkLst>
        <pc:sldLayoutChg chg="delSp mod">
          <pc:chgData name="Drgona, Jan" userId="8107277a-43fb-42e1-8aa0-684adf187181" providerId="ADAL" clId="{F4E8121A-72DE-47DA-97FD-7BF7D3224511}" dt="2022-03-18T20:41:19.576" v="6" actId="478"/>
          <pc:sldLayoutMkLst>
            <pc:docMk/>
            <pc:sldMasterMk cId="2590043423" sldId="2147483785"/>
            <pc:sldLayoutMk cId="3400673869" sldId="2147483789"/>
          </pc:sldLayoutMkLst>
          <pc:spChg chg="del">
            <ac:chgData name="Drgona, Jan" userId="8107277a-43fb-42e1-8aa0-684adf187181" providerId="ADAL" clId="{F4E8121A-72DE-47DA-97FD-7BF7D3224511}" dt="2022-03-18T20:41:19.576" v="6" actId="478"/>
            <ac:spMkLst>
              <pc:docMk/>
              <pc:sldMasterMk cId="2590043423" sldId="2147483785"/>
              <pc:sldLayoutMk cId="3400673869" sldId="2147483789"/>
              <ac:spMk id="9" creationId="{83D8AF83-4264-194A-817C-AD324FF8921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Visualization of one years of Grid operation data with Gephi Graph Analytics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waveform figure as a result – copy from previous slide </a:t>
            </a:r>
            <a:br>
              <a:rPr lang="en-US" dirty="0"/>
            </a:br>
            <a:r>
              <a:rPr lang="en-US" dirty="0"/>
              <a:t>replace discretize linearize with one block as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743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conceptual methodology of DPC is illustrated here.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Assuming time series dataset obtained from the measurements of the system dynamics, in the first step, we perform system identification using a neural state-space model (SSM).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second step, we close the loop by combining the neural SSM with neural control law obtaining a differentiable closed-loop dynamics model fully parametrized by neural networks.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allows us to leverage standard tools in deep learning to optimize the neural control laws by backpropagating the MPC loss function through the closed-loop dynamics.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Essentially this is a data-driven solution to multiparametric programming problems emerging from explicit nonlinear MPC.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Contrary to approximate MPC (aka imitation learning), DPC does not require supervision by an expert controller. Instead, a dynamics model is learned from a small dataset of system measurements, and the control law is then optimized offline by differentiating the learned system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7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May 12,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3AECD-7371-2A46-B5FE-F7A56589537C}"/>
              </a:ext>
            </a:extLst>
          </p:cNvPr>
          <p:cNvSpPr txBox="1"/>
          <p:nvPr userDrawn="1"/>
        </p:nvSpPr>
        <p:spPr>
          <a:xfrm>
            <a:off x="5327232" y="6482231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May 12,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5/12/2022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May 12,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5/12/2022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May 12,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2.mp4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44.gif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1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xiv.org/abs/2011.03699" TargetMode="External"/><Relationship Id="rId5" Type="http://schemas.openxmlformats.org/officeDocument/2006/relationships/image" Target="../media/image64.png"/><Relationship Id="rId4" Type="http://schemas.openxmlformats.org/officeDocument/2006/relationships/hyperlink" Target="https://pnnl.github.io/sli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9.jpeg"/><Relationship Id="rId4" Type="http://schemas.openxmlformats.org/officeDocument/2006/relationships/hyperlink" Target="https://github.com/pnnl/neuromanc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pnnl/neuromancer/tree/master/examples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3" Type="http://schemas.openxmlformats.org/officeDocument/2006/relationships/image" Target="../media/image72.tiff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62.png"/><Relationship Id="rId10" Type="http://schemas.openxmlformats.org/officeDocument/2006/relationships/image" Target="../media/image78.png"/><Relationship Id="rId4" Type="http://schemas.openxmlformats.org/officeDocument/2006/relationships/hyperlink" Target="https://github.com/pnnl/neuromancer" TargetMode="External"/><Relationship Id="rId9" Type="http://schemas.openxmlformats.org/officeDocument/2006/relationships/image" Target="../media/image77.png"/><Relationship Id="rId14" Type="http://schemas.openxmlformats.org/officeDocument/2006/relationships/hyperlink" Target="https://github.com/pnnl/sli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ocl.github.io/" TargetMode="External"/><Relationship Id="rId3" Type="http://schemas.openxmlformats.org/officeDocument/2006/relationships/image" Target="../media/image18.gif"/><Relationship Id="rId7" Type="http://schemas.openxmlformats.org/officeDocument/2006/relationships/hyperlink" Target="https://www.do-mpc.com/en/lates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xiv.org/abs/2005.01643" TargetMode="External"/><Relationship Id="rId5" Type="http://schemas.openxmlformats.org/officeDocument/2006/relationships/image" Target="../media/image20.gif"/><Relationship Id="rId4" Type="http://schemas.openxmlformats.org/officeDocument/2006/relationships/image" Target="../media/image19.jpeg"/><Relationship Id="rId9" Type="http://schemas.openxmlformats.org/officeDocument/2006/relationships/hyperlink" Target="https://www.argmin.net/2020/06/29/tour-revisite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hyperlink" Target="https://www.argmin.net/2020/06/29/tour-revisited/" TargetMode="External"/><Relationship Id="rId4" Type="http://schemas.openxmlformats.org/officeDocument/2006/relationships/hyperlink" Target="https://arxiv.org/abs/2005.0164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pnnl/neuromanc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378" y="1754292"/>
            <a:ext cx="3810000" cy="1524000"/>
          </a:xfrm>
        </p:spPr>
        <p:txBody>
          <a:bodyPr/>
          <a:lstStyle/>
          <a:p>
            <a:r>
              <a:rPr lang="en-US" sz="2400" dirty="0"/>
              <a:t>Differentiable Programming for Modeling and Control of Dynamical Systems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4140" y="3690504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May 12, 2022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410FA6-4EA0-774D-BC46-AB6CF26C1C36}"/>
              </a:ext>
            </a:extLst>
          </p:cNvPr>
          <p:cNvSpPr txBox="1"/>
          <p:nvPr/>
        </p:nvSpPr>
        <p:spPr>
          <a:xfrm>
            <a:off x="1049689" y="6479568"/>
            <a:ext cx="2329193" cy="256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63"/>
            <a:r>
              <a:rPr lang="en-US" sz="1167" b="1" dirty="0">
                <a:solidFill>
                  <a:srgbClr val="FFFFFF">
                    <a:lumMod val="50000"/>
                  </a:srgbClr>
                </a:solidFill>
                <a:latin typeface="Arial"/>
                <a:ea typeface="+mn-lt"/>
                <a:cs typeface="Arial"/>
              </a:rPr>
              <a:t>PNNL-SA-#####</a:t>
            </a:r>
            <a:endParaRPr lang="en-US" sz="1167" b="1" dirty="0">
              <a:solidFill>
                <a:srgbClr val="FFFFFF">
                  <a:lumMod val="50000"/>
                </a:srgbClr>
              </a:solidFill>
              <a:latin typeface="Arial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1089993" y="4246345"/>
            <a:ext cx="6095170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endParaRPr lang="en-US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Aaron Tuor </a:t>
            </a:r>
            <a:endParaRPr lang="en-US" sz="1400" dirty="0">
              <a:solidFill>
                <a:schemeClr val="tx1"/>
              </a:solidFill>
            </a:endParaRPr>
          </a:p>
          <a:p>
            <a:pPr algn="l" fontAlgn="t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Shrirang Abhyankar </a:t>
            </a:r>
          </a:p>
          <a:p>
            <a:pPr algn="l" fontAlgn="t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cs typeface="Arial"/>
              </a:rPr>
              <a:t>Ethan King </a:t>
            </a:r>
          </a:p>
          <a:p>
            <a:pPr algn="l" fontAlgn="t">
              <a:lnSpc>
                <a:spcPct val="100000"/>
              </a:lnSpc>
              <a:spcBef>
                <a:spcPts val="125"/>
              </a:spcBef>
            </a:pPr>
            <a:r>
              <a:rPr lang="en-US" sz="1400" dirty="0">
                <a:cs typeface="Arial"/>
              </a:rPr>
              <a:t>Andrew August</a:t>
            </a:r>
          </a:p>
          <a:p>
            <a:pPr algn="l" fontAlgn="t">
              <a:lnSpc>
                <a:spcPct val="100000"/>
              </a:lnSpc>
              <a:spcBef>
                <a:spcPts val="125"/>
              </a:spcBef>
            </a:pPr>
            <a:r>
              <a:rPr lang="en-US" sz="1400" dirty="0"/>
              <a:t>Mia Skomski</a:t>
            </a:r>
            <a:endParaRPr lang="en-US" sz="1400" b="0" dirty="0">
              <a:solidFill>
                <a:schemeClr val="tx1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0A08E-6C13-4524-A6FB-5D45DFEFDADC}"/>
              </a:ext>
            </a:extLst>
          </p:cNvPr>
          <p:cNvSpPr txBox="1"/>
          <p:nvPr/>
        </p:nvSpPr>
        <p:spPr>
          <a:xfrm>
            <a:off x="2950394" y="4246345"/>
            <a:ext cx="6095170" cy="1905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James Koch</a:t>
            </a:r>
            <a:endParaRPr lang="en-US" sz="1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Zhao Chen</a:t>
            </a: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r>
              <a:rPr lang="en-US" sz="1400" dirty="0"/>
              <a:t>Soumya Vasisht</a:t>
            </a:r>
            <a:endParaRPr lang="en-US" sz="1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Sayak Mukherjee</a:t>
            </a: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Mahantesh Halappanavar</a:t>
            </a:r>
          </a:p>
          <a:p>
            <a:pPr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 </a:t>
            </a:r>
            <a:endParaRPr lang="en-US" sz="1400" b="0" dirty="0">
              <a:solidFill>
                <a:schemeClr val="tx1"/>
              </a:solidFill>
              <a:latin typeface="Arial"/>
            </a:endParaRP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1426B-BC7C-4930-AF1D-5C9B170D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83D89-6068-4448-9C06-CC509541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State Space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8915F6-5347-4C29-82F8-E1635CA3C1E4}"/>
              </a:ext>
            </a:extLst>
          </p:cNvPr>
          <p:cNvSpPr/>
          <p:nvPr/>
        </p:nvSpPr>
        <p:spPr>
          <a:xfrm>
            <a:off x="1436209" y="1840226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22E6B9-16C5-4616-82A8-DB76CD67467F}"/>
              </a:ext>
            </a:extLst>
          </p:cNvPr>
          <p:cNvSpPr/>
          <p:nvPr/>
        </p:nvSpPr>
        <p:spPr>
          <a:xfrm>
            <a:off x="1645262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EC3702-E948-4BDB-BF44-465826C88C03}"/>
              </a:ext>
            </a:extLst>
          </p:cNvPr>
          <p:cNvSpPr/>
          <p:nvPr/>
        </p:nvSpPr>
        <p:spPr>
          <a:xfrm>
            <a:off x="1637311" y="263933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88C78F-9C53-489F-8979-459D5FF9C929}"/>
              </a:ext>
            </a:extLst>
          </p:cNvPr>
          <p:cNvSpPr/>
          <p:nvPr/>
        </p:nvSpPr>
        <p:spPr>
          <a:xfrm>
            <a:off x="3017588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1CA543-E8CF-47BA-8325-3593F38FE31D}"/>
              </a:ext>
            </a:extLst>
          </p:cNvPr>
          <p:cNvSpPr/>
          <p:nvPr/>
        </p:nvSpPr>
        <p:spPr>
          <a:xfrm>
            <a:off x="2490417" y="2133391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C4F31C-54CD-485C-9266-EC4377765FD2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flipH="1" flipV="1">
            <a:off x="2623272" y="1840226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9BAF9C-F69B-4B4A-9F04-967D0A1E9A6C}"/>
              </a:ext>
            </a:extLst>
          </p:cNvPr>
          <p:cNvCxnSpPr>
            <a:stCxn id="6" idx="3"/>
            <a:endCxn id="9" idx="2"/>
          </p:cNvCxnSpPr>
          <p:nvPr/>
        </p:nvCxnSpPr>
        <p:spPr>
          <a:xfrm flipV="1">
            <a:off x="2243929" y="2254649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530C-EC2F-458F-B0E8-AC22E8C0EB9B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>
            <a:off x="2760762" y="2254649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BE87A11-42A8-42AD-82D9-5DE0D2527D65}"/>
              </a:ext>
            </a:extLst>
          </p:cNvPr>
          <p:cNvCxnSpPr>
            <a:stCxn id="7" idx="3"/>
            <a:endCxn id="9" idx="4"/>
          </p:cNvCxnSpPr>
          <p:nvPr/>
        </p:nvCxnSpPr>
        <p:spPr>
          <a:xfrm flipV="1">
            <a:off x="2235978" y="2375906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CBC4E73-A282-4623-ADCF-75042985734C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16200000" flipH="1" flipV="1">
            <a:off x="1926538" y="1558949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C9DF0A-8098-495D-86BE-D0071359D42F}"/>
              </a:ext>
            </a:extLst>
          </p:cNvPr>
          <p:cNvCxnSpPr>
            <a:cxnSpLocks/>
          </p:cNvCxnSpPr>
          <p:nvPr/>
        </p:nvCxnSpPr>
        <p:spPr>
          <a:xfrm>
            <a:off x="1194354" y="227187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263E41-F2C2-4767-9246-617B0A24D10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16255" y="2254648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5FED16-1323-45B8-9850-4C86F048D7FE}"/>
              </a:ext>
            </a:extLst>
          </p:cNvPr>
          <p:cNvSpPr txBox="1"/>
          <p:nvPr/>
        </p:nvSpPr>
        <p:spPr>
          <a:xfrm>
            <a:off x="2699484" y="2818073"/>
            <a:ext cx="1319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Linear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A0D241-5569-41F5-BD19-308339701677}"/>
              </a:ext>
            </a:extLst>
          </p:cNvPr>
          <p:cNvSpPr/>
          <p:nvPr/>
        </p:nvSpPr>
        <p:spPr>
          <a:xfrm>
            <a:off x="5278016" y="1857453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A1AACA-863F-4489-8B9F-6E147243E797}"/>
              </a:ext>
            </a:extLst>
          </p:cNvPr>
          <p:cNvSpPr/>
          <p:nvPr/>
        </p:nvSpPr>
        <p:spPr>
          <a:xfrm>
            <a:off x="5487069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AA6AAB-B722-40B4-828D-32C8FEB93A2D}"/>
              </a:ext>
            </a:extLst>
          </p:cNvPr>
          <p:cNvSpPr/>
          <p:nvPr/>
        </p:nvSpPr>
        <p:spPr>
          <a:xfrm>
            <a:off x="5479118" y="2656562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9A17E8-09B9-4DC9-9D50-077D4B512604}"/>
              </a:ext>
            </a:extLst>
          </p:cNvPr>
          <p:cNvSpPr/>
          <p:nvPr/>
        </p:nvSpPr>
        <p:spPr>
          <a:xfrm>
            <a:off x="6859395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4FED2-C3C3-4A38-BA55-CE9C039F9157}"/>
              </a:ext>
            </a:extLst>
          </p:cNvPr>
          <p:cNvSpPr/>
          <p:nvPr/>
        </p:nvSpPr>
        <p:spPr>
          <a:xfrm>
            <a:off x="6332224" y="2150618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98D415-1EFC-4C0B-A6B9-CD6DBE567B94}"/>
              </a:ext>
            </a:extLst>
          </p:cNvPr>
          <p:cNvCxnSpPr>
            <a:cxnSpLocks/>
            <a:stCxn id="22" idx="0"/>
            <a:endCxn id="18" idx="0"/>
          </p:cNvCxnSpPr>
          <p:nvPr/>
        </p:nvCxnSpPr>
        <p:spPr>
          <a:xfrm flipH="1" flipV="1">
            <a:off x="6465079" y="1857453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C540AC-2800-4CA9-A55F-BAF6B9C9272A}"/>
              </a:ext>
            </a:extLst>
          </p:cNvPr>
          <p:cNvCxnSpPr>
            <a:stCxn id="19" idx="3"/>
            <a:endCxn id="22" idx="2"/>
          </p:cNvCxnSpPr>
          <p:nvPr/>
        </p:nvCxnSpPr>
        <p:spPr>
          <a:xfrm flipV="1">
            <a:off x="6085736" y="2271876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931876-E426-4C9F-A407-92F48860FB49}"/>
              </a:ext>
            </a:extLst>
          </p:cNvPr>
          <p:cNvCxnSpPr>
            <a:cxnSpLocks/>
            <a:stCxn id="22" idx="6"/>
            <a:endCxn id="21" idx="1"/>
          </p:cNvCxnSpPr>
          <p:nvPr/>
        </p:nvCxnSpPr>
        <p:spPr>
          <a:xfrm>
            <a:off x="6602569" y="2271876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60A6826-EC5A-4931-8880-DAD50DAA1BD5}"/>
              </a:ext>
            </a:extLst>
          </p:cNvPr>
          <p:cNvCxnSpPr>
            <a:stCxn id="20" idx="3"/>
            <a:endCxn id="22" idx="4"/>
          </p:cNvCxnSpPr>
          <p:nvPr/>
        </p:nvCxnSpPr>
        <p:spPr>
          <a:xfrm flipV="1">
            <a:off x="6077785" y="2393133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2FA8151-947D-440C-B03A-B4E4586C82AB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rot="16200000" flipH="1" flipV="1">
            <a:off x="5768345" y="1576176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EDC432-EC46-499B-AF3E-9E90C1F9C9A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28211" y="2925553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04DFF-585D-453C-98D3-BE201389846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458062" y="2271875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A9C03-99DF-4D3E-97A1-91C637B22938}"/>
              </a:ext>
            </a:extLst>
          </p:cNvPr>
          <p:cNvSpPr txBox="1"/>
          <p:nvPr/>
        </p:nvSpPr>
        <p:spPr>
          <a:xfrm>
            <a:off x="6152532" y="2843788"/>
            <a:ext cx="162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6D712-6850-4B9A-976E-5BBA6DAAD71E}"/>
              </a:ext>
            </a:extLst>
          </p:cNvPr>
          <p:cNvSpPr/>
          <p:nvPr/>
        </p:nvSpPr>
        <p:spPr>
          <a:xfrm>
            <a:off x="5208772" y="3894529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0FF2408-2A89-4CE0-BA52-1FA983A91F80}"/>
              </a:ext>
            </a:extLst>
          </p:cNvPr>
          <p:cNvSpPr/>
          <p:nvPr/>
        </p:nvSpPr>
        <p:spPr>
          <a:xfrm>
            <a:off x="5417825" y="404099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9DA8B8C-EEA8-4B14-8750-78FAF5B64441}"/>
              </a:ext>
            </a:extLst>
          </p:cNvPr>
          <p:cNvSpPr/>
          <p:nvPr/>
        </p:nvSpPr>
        <p:spPr>
          <a:xfrm>
            <a:off x="5409874" y="4693638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68F39DB-0C43-473F-BCA9-42925374F134}"/>
              </a:ext>
            </a:extLst>
          </p:cNvPr>
          <p:cNvSpPr/>
          <p:nvPr/>
        </p:nvSpPr>
        <p:spPr>
          <a:xfrm>
            <a:off x="6790151" y="4040995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004D81-2768-4E70-AD4C-3C45FFF3089F}"/>
              </a:ext>
            </a:extLst>
          </p:cNvPr>
          <p:cNvSpPr/>
          <p:nvPr/>
        </p:nvSpPr>
        <p:spPr>
          <a:xfrm>
            <a:off x="6262980" y="4187694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15FEB8-ACA9-41D7-94BC-D3D1919265AE}"/>
              </a:ext>
            </a:extLst>
          </p:cNvPr>
          <p:cNvCxnSpPr>
            <a:cxnSpLocks/>
            <a:stCxn id="35" idx="0"/>
            <a:endCxn id="31" idx="0"/>
          </p:cNvCxnSpPr>
          <p:nvPr/>
        </p:nvCxnSpPr>
        <p:spPr>
          <a:xfrm flipH="1" flipV="1">
            <a:off x="6395835" y="3894529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89DBDF-C03B-43A0-B601-643F4C1FFDF5}"/>
              </a:ext>
            </a:extLst>
          </p:cNvPr>
          <p:cNvCxnSpPr>
            <a:stCxn id="32" idx="3"/>
            <a:endCxn id="35" idx="2"/>
          </p:cNvCxnSpPr>
          <p:nvPr/>
        </p:nvCxnSpPr>
        <p:spPr>
          <a:xfrm flipV="1">
            <a:off x="6016492" y="4308952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A018C3-D22A-480B-B538-A6C12142D459}"/>
              </a:ext>
            </a:extLst>
          </p:cNvPr>
          <p:cNvCxnSpPr>
            <a:cxnSpLocks/>
            <a:stCxn id="35" idx="6"/>
            <a:endCxn id="34" idx="1"/>
          </p:cNvCxnSpPr>
          <p:nvPr/>
        </p:nvCxnSpPr>
        <p:spPr>
          <a:xfrm>
            <a:off x="6533325" y="4308952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67DA34AF-A711-4294-BE72-745F78901151}"/>
              </a:ext>
            </a:extLst>
          </p:cNvPr>
          <p:cNvCxnSpPr>
            <a:stCxn id="33" idx="3"/>
            <a:endCxn id="35" idx="4"/>
          </p:cNvCxnSpPr>
          <p:nvPr/>
        </p:nvCxnSpPr>
        <p:spPr>
          <a:xfrm flipV="1">
            <a:off x="6008541" y="4430209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5960B27-C2AF-4E65-BF4C-9A09D72B036E}"/>
              </a:ext>
            </a:extLst>
          </p:cNvPr>
          <p:cNvCxnSpPr>
            <a:cxnSpLocks/>
            <a:stCxn id="31" idx="0"/>
            <a:endCxn id="32" idx="1"/>
          </p:cNvCxnSpPr>
          <p:nvPr/>
        </p:nvCxnSpPr>
        <p:spPr>
          <a:xfrm rot="16200000" flipH="1" flipV="1">
            <a:off x="5699101" y="3613252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EC0CC6-7C59-4B19-9C99-0E16A5E7A4B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958967" y="4962629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FF9716-11A0-4651-A702-DC5B8F191294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388818" y="4308951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51A782-0863-400D-BF41-0441EF60287A}"/>
              </a:ext>
            </a:extLst>
          </p:cNvPr>
          <p:cNvSpPr txBox="1"/>
          <p:nvPr/>
        </p:nvSpPr>
        <p:spPr>
          <a:xfrm>
            <a:off x="6152532" y="4841257"/>
            <a:ext cx="15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Hammerstein-Weiner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C019EB3-8D74-4626-A2A5-4FBFB2D2F9EC}"/>
              </a:ext>
            </a:extLst>
          </p:cNvPr>
          <p:cNvSpPr/>
          <p:nvPr/>
        </p:nvSpPr>
        <p:spPr>
          <a:xfrm>
            <a:off x="9002873" y="3903805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FDAB208-4EB1-49EF-903B-507B4BF9C361}"/>
              </a:ext>
            </a:extLst>
          </p:cNvPr>
          <p:cNvSpPr/>
          <p:nvPr/>
        </p:nvSpPr>
        <p:spPr>
          <a:xfrm>
            <a:off x="9211926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43A0003-CBC1-42F0-B448-FAD137DE1BDF}"/>
              </a:ext>
            </a:extLst>
          </p:cNvPr>
          <p:cNvSpPr/>
          <p:nvPr/>
        </p:nvSpPr>
        <p:spPr>
          <a:xfrm>
            <a:off x="9203975" y="4702914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557B657-6DEF-418A-A3C2-A801170E4AD8}"/>
              </a:ext>
            </a:extLst>
          </p:cNvPr>
          <p:cNvSpPr/>
          <p:nvPr/>
        </p:nvSpPr>
        <p:spPr>
          <a:xfrm>
            <a:off x="10584252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69DD20-16DB-4438-B05C-43051298FDB7}"/>
              </a:ext>
            </a:extLst>
          </p:cNvPr>
          <p:cNvSpPr/>
          <p:nvPr/>
        </p:nvSpPr>
        <p:spPr>
          <a:xfrm>
            <a:off x="10057081" y="4196970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66AA09-AFB9-42C0-A580-7484ED3F5E9C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flipH="1" flipV="1">
            <a:off x="10189936" y="3903805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78761F-B2F4-4413-BFFF-637330F85235}"/>
              </a:ext>
            </a:extLst>
          </p:cNvPr>
          <p:cNvCxnSpPr>
            <a:stCxn id="45" idx="3"/>
            <a:endCxn id="48" idx="2"/>
          </p:cNvCxnSpPr>
          <p:nvPr/>
        </p:nvCxnSpPr>
        <p:spPr>
          <a:xfrm flipV="1">
            <a:off x="9810593" y="4318228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96A2B9-37FE-4A73-B712-77A3FD43EFC1}"/>
              </a:ext>
            </a:extLst>
          </p:cNvPr>
          <p:cNvCxnSpPr>
            <a:cxnSpLocks/>
            <a:stCxn id="48" idx="6"/>
            <a:endCxn id="47" idx="1"/>
          </p:cNvCxnSpPr>
          <p:nvPr/>
        </p:nvCxnSpPr>
        <p:spPr>
          <a:xfrm>
            <a:off x="10327426" y="4318228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48367EDF-417A-4060-AD95-89AD2E21CB24}"/>
              </a:ext>
            </a:extLst>
          </p:cNvPr>
          <p:cNvCxnSpPr>
            <a:stCxn id="46" idx="3"/>
            <a:endCxn id="48" idx="4"/>
          </p:cNvCxnSpPr>
          <p:nvPr/>
        </p:nvCxnSpPr>
        <p:spPr>
          <a:xfrm flipV="1">
            <a:off x="9802642" y="4439485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AE2B5A58-DE9C-417A-9272-548F72ED8E5B}"/>
              </a:ext>
            </a:extLst>
          </p:cNvPr>
          <p:cNvCxnSpPr>
            <a:cxnSpLocks/>
            <a:stCxn id="44" idx="0"/>
            <a:endCxn id="45" idx="1"/>
          </p:cNvCxnSpPr>
          <p:nvPr/>
        </p:nvCxnSpPr>
        <p:spPr>
          <a:xfrm rot="16200000" flipH="1" flipV="1">
            <a:off x="9493202" y="3622528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B843A0-896F-410E-B3FF-16ABFABF2C44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753068" y="497190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54AA43-52C8-4816-9AA0-96A973719DA7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1182919" y="4318227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4A9CA1-70FE-44AF-9157-627053A10DD6}"/>
              </a:ext>
            </a:extLst>
          </p:cNvPr>
          <p:cNvSpPr txBox="1"/>
          <p:nvPr/>
        </p:nvSpPr>
        <p:spPr>
          <a:xfrm>
            <a:off x="10125733" y="4756657"/>
            <a:ext cx="13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Block-Nonlinear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78B6105-BF6C-4FE0-BE21-2C419EA175B0}"/>
              </a:ext>
            </a:extLst>
          </p:cNvPr>
          <p:cNvSpPr/>
          <p:nvPr/>
        </p:nvSpPr>
        <p:spPr>
          <a:xfrm>
            <a:off x="1552498" y="3865654"/>
            <a:ext cx="2374126" cy="1471578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FFE2D4D-D2E0-4B89-9795-CF912A32127E}"/>
              </a:ext>
            </a:extLst>
          </p:cNvPr>
          <p:cNvSpPr/>
          <p:nvPr/>
        </p:nvSpPr>
        <p:spPr>
          <a:xfrm>
            <a:off x="2081176" y="420525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xu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230D15-20D6-409B-88C0-C248E185EEB9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2679843" y="4470909"/>
            <a:ext cx="337021" cy="333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F2FE542D-D792-48B8-B6AA-44620CA4EFE4}"/>
              </a:ext>
            </a:extLst>
          </p:cNvPr>
          <p:cNvCxnSpPr>
            <a:cxnSpLocks/>
            <a:stCxn id="58" idx="0"/>
            <a:endCxn id="58" idx="1"/>
          </p:cNvCxnSpPr>
          <p:nvPr/>
        </p:nvCxnSpPr>
        <p:spPr>
          <a:xfrm rot="16200000" flipH="1" flipV="1">
            <a:off x="2096347" y="4190079"/>
            <a:ext cx="268991" cy="299334"/>
          </a:xfrm>
          <a:prstGeom prst="curvedConnector4">
            <a:avLst>
              <a:gd name="adj1" fmla="val -84984"/>
              <a:gd name="adj2" fmla="val 17637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91CCEA-C51D-4781-8E5D-F7BBBB7FC3FE}"/>
              </a:ext>
            </a:extLst>
          </p:cNvPr>
          <p:cNvCxnSpPr>
            <a:cxnSpLocks/>
          </p:cNvCxnSpPr>
          <p:nvPr/>
        </p:nvCxnSpPr>
        <p:spPr>
          <a:xfrm>
            <a:off x="1436209" y="4612423"/>
            <a:ext cx="64496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6DB91D1-234C-4535-8F82-BA19A9920C57}"/>
              </a:ext>
            </a:extLst>
          </p:cNvPr>
          <p:cNvCxnSpPr>
            <a:cxnSpLocks/>
          </p:cNvCxnSpPr>
          <p:nvPr/>
        </p:nvCxnSpPr>
        <p:spPr>
          <a:xfrm flipV="1">
            <a:off x="3615531" y="4466009"/>
            <a:ext cx="523591" cy="490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3D6C553-54F4-4846-82BE-DC0F3C6933F5}"/>
              </a:ext>
            </a:extLst>
          </p:cNvPr>
          <p:cNvSpPr txBox="1"/>
          <p:nvPr/>
        </p:nvSpPr>
        <p:spPr>
          <a:xfrm>
            <a:off x="1991471" y="4894322"/>
            <a:ext cx="1878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Unstructured</a:t>
            </a:r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2454B87-0C9B-4996-9924-33BA6AAA3C8B}"/>
              </a:ext>
            </a:extLst>
          </p:cNvPr>
          <p:cNvSpPr/>
          <p:nvPr/>
        </p:nvSpPr>
        <p:spPr>
          <a:xfrm>
            <a:off x="9176273" y="5668426"/>
            <a:ext cx="379409" cy="281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38AF16-21C0-45DB-9958-A622F67C73BF}"/>
              </a:ext>
            </a:extLst>
          </p:cNvPr>
          <p:cNvSpPr/>
          <p:nvPr/>
        </p:nvSpPr>
        <p:spPr>
          <a:xfrm>
            <a:off x="9176273" y="6096465"/>
            <a:ext cx="379409" cy="2834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75FADB-2C52-401B-9DA9-C16D31052CE2}"/>
              </a:ext>
            </a:extLst>
          </p:cNvPr>
          <p:cNvSpPr txBox="1"/>
          <p:nvPr/>
        </p:nvSpPr>
        <p:spPr>
          <a:xfrm>
            <a:off x="9575032" y="5624547"/>
            <a:ext cx="159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map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5E5181-87F7-43A2-900E-78530FD26B5D}"/>
              </a:ext>
            </a:extLst>
          </p:cNvPr>
          <p:cNvSpPr txBox="1"/>
          <p:nvPr/>
        </p:nvSpPr>
        <p:spPr>
          <a:xfrm>
            <a:off x="9576950" y="6044529"/>
            <a:ext cx="17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map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2FFAABC-D04F-46B8-B0E3-B7579FCE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29255" r="33363" b="62222"/>
          <a:stretch/>
        </p:blipFill>
        <p:spPr>
          <a:xfrm>
            <a:off x="1356968" y="5675659"/>
            <a:ext cx="2807588" cy="7854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88F3C5-3227-4B1A-8252-64ED1240C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74038" r="33363" b="17252"/>
          <a:stretch/>
        </p:blipFill>
        <p:spPr>
          <a:xfrm>
            <a:off x="4950161" y="5666066"/>
            <a:ext cx="2729011" cy="78025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64A86D40-0B20-4C67-A0DB-9445BBA40A22}"/>
              </a:ext>
            </a:extLst>
          </p:cNvPr>
          <p:cNvSpPr/>
          <p:nvPr/>
        </p:nvSpPr>
        <p:spPr>
          <a:xfrm>
            <a:off x="3802245" y="202871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D8F1B2-FC00-4107-BC96-BD869CAEF582}"/>
              </a:ext>
            </a:extLst>
          </p:cNvPr>
          <p:cNvSpPr/>
          <p:nvPr/>
        </p:nvSpPr>
        <p:spPr>
          <a:xfrm>
            <a:off x="633987" y="2047954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E1AA86-EFF6-4B75-9797-28A7EC27F370}"/>
              </a:ext>
            </a:extLst>
          </p:cNvPr>
          <p:cNvSpPr/>
          <p:nvPr/>
        </p:nvSpPr>
        <p:spPr>
          <a:xfrm>
            <a:off x="1239431" y="150766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7C0329-6430-44C2-92ED-D6345660887F}"/>
              </a:ext>
            </a:extLst>
          </p:cNvPr>
          <p:cNvSpPr/>
          <p:nvPr/>
        </p:nvSpPr>
        <p:spPr>
          <a:xfrm>
            <a:off x="648895" y="270959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A158D7-9DD6-4E21-9E92-F75F1AA64F52}"/>
              </a:ext>
            </a:extLst>
          </p:cNvPr>
          <p:cNvCxnSpPr>
            <a:cxnSpLocks/>
          </p:cNvCxnSpPr>
          <p:nvPr/>
        </p:nvCxnSpPr>
        <p:spPr>
          <a:xfrm>
            <a:off x="1203632" y="2934514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EBBF8E0-657D-47F3-8DF6-B7A10621BD82}"/>
              </a:ext>
            </a:extLst>
          </p:cNvPr>
          <p:cNvSpPr/>
          <p:nvPr/>
        </p:nvSpPr>
        <p:spPr>
          <a:xfrm>
            <a:off x="884205" y="4385400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6BC13BD-3D34-48C4-81D2-E4E1474B93DD}"/>
              </a:ext>
            </a:extLst>
          </p:cNvPr>
          <p:cNvSpPr/>
          <p:nvPr/>
        </p:nvSpPr>
        <p:spPr>
          <a:xfrm>
            <a:off x="1649053" y="389547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427D21-A122-4605-9BAF-1873E503852F}"/>
              </a:ext>
            </a:extLst>
          </p:cNvPr>
          <p:cNvSpPr/>
          <p:nvPr/>
        </p:nvSpPr>
        <p:spPr>
          <a:xfrm>
            <a:off x="2433052" y="4089717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1EB3C-83E3-42E9-BF45-A576969E67CA}"/>
              </a:ext>
            </a:extLst>
          </p:cNvPr>
          <p:cNvSpPr/>
          <p:nvPr/>
        </p:nvSpPr>
        <p:spPr>
          <a:xfrm>
            <a:off x="2453511" y="185876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C7BD81A-62FE-4684-A91B-32E9F87D2870}"/>
              </a:ext>
            </a:extLst>
          </p:cNvPr>
          <p:cNvSpPr/>
          <p:nvPr/>
        </p:nvSpPr>
        <p:spPr>
          <a:xfrm>
            <a:off x="3726714" y="4112458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E4074FC-F1FF-4743-9BCE-745ED5CE2C6F}"/>
              </a:ext>
            </a:extLst>
          </p:cNvPr>
          <p:cNvSpPr/>
          <p:nvPr/>
        </p:nvSpPr>
        <p:spPr>
          <a:xfrm>
            <a:off x="3020730" y="42218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28AE785-5089-40CC-BBFA-5B1039A2E0DB}"/>
              </a:ext>
            </a:extLst>
          </p:cNvPr>
          <p:cNvSpPr/>
          <p:nvPr/>
        </p:nvSpPr>
        <p:spPr>
          <a:xfrm>
            <a:off x="8993332" y="1876498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8F300C1-685E-4148-86F5-C7668111CFD2}"/>
              </a:ext>
            </a:extLst>
          </p:cNvPr>
          <p:cNvSpPr/>
          <p:nvPr/>
        </p:nvSpPr>
        <p:spPr>
          <a:xfrm>
            <a:off x="9848325" y="2032797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EC10C3F-0900-4468-A733-F55EB75EBBBA}"/>
              </a:ext>
            </a:extLst>
          </p:cNvPr>
          <p:cNvSpPr/>
          <p:nvPr/>
        </p:nvSpPr>
        <p:spPr>
          <a:xfrm>
            <a:off x="9064028" y="2029196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B02A53C-CC0F-4C11-812D-2F649A6FCCD7}"/>
              </a:ext>
            </a:extLst>
          </p:cNvPr>
          <p:cNvSpPr/>
          <p:nvPr/>
        </p:nvSpPr>
        <p:spPr>
          <a:xfrm>
            <a:off x="10632623" y="2032797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62CA525-C709-4AA2-8251-4856B1439C8F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10446992" y="2301788"/>
            <a:ext cx="185631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8D004FAE-277F-49C7-8C75-477E0743F69D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 flipV="1">
            <a:off x="10020883" y="1916629"/>
            <a:ext cx="10608" cy="242944"/>
          </a:xfrm>
          <a:prstGeom prst="curvedConnector4">
            <a:avLst>
              <a:gd name="adj1" fmla="val -3452753"/>
              <a:gd name="adj2" fmla="val 166606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47D991-F098-4D15-B691-4F57A70E49AB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8613121" y="2298187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63E95A2-568E-4733-AEFE-081B0212628A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11231290" y="2300754"/>
            <a:ext cx="341177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00D466A-29A2-4D25-9F48-219FDBE3AF60}"/>
              </a:ext>
            </a:extLst>
          </p:cNvPr>
          <p:cNvSpPr txBox="1"/>
          <p:nvPr/>
        </p:nvSpPr>
        <p:spPr>
          <a:xfrm>
            <a:off x="9679400" y="3053009"/>
            <a:ext cx="153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Koopman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EF4F9-65D1-499B-90D2-E75A73646A5C}"/>
              </a:ext>
            </a:extLst>
          </p:cNvPr>
          <p:cNvCxnSpPr>
            <a:cxnSpLocks/>
            <a:stCxn id="83" idx="3"/>
            <a:endCxn id="82" idx="1"/>
          </p:cNvCxnSpPr>
          <p:nvPr/>
        </p:nvCxnSpPr>
        <p:spPr>
          <a:xfrm>
            <a:off x="9662695" y="2298187"/>
            <a:ext cx="185630" cy="360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2BDEE6A-D3E9-4F00-81BD-D87A13ECC4B8}"/>
              </a:ext>
            </a:extLst>
          </p:cNvPr>
          <p:cNvSpPr txBox="1"/>
          <p:nvPr/>
        </p:nvSpPr>
        <p:spPr>
          <a:xfrm>
            <a:off x="9375778" y="2658683"/>
            <a:ext cx="15561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>
                <a:solidFill>
                  <a:schemeClr val="accent1">
                    <a:lumMod val="50000"/>
                  </a:schemeClr>
                </a:solidFill>
              </a:rPr>
              <a:t>u 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US" i="1" baseline="-25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915297" y="3448389"/>
            <a:ext cx="9015172" cy="3386669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906292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b"/>
          <a:lstStyle/>
          <a:p>
            <a:r>
              <a:rPr lang="en-US" sz="2800" dirty="0"/>
              <a:t>Structured Linear Maps (</a:t>
            </a:r>
            <a:r>
              <a:rPr lang="en-US" sz="2800" dirty="0" err="1"/>
              <a:t>SLiM</a:t>
            </a:r>
            <a:r>
              <a:rPr lang="en-US" sz="28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5112670" cy="4572001"/>
          </a:xfrm>
        </p:spPr>
        <p:txBody>
          <a:bodyPr/>
          <a:lstStyle/>
          <a:p>
            <a:r>
              <a:rPr lang="en-US" sz="2000" dirty="0"/>
              <a:t>Factorizations and regularizations of linear maps with predetermined structure</a:t>
            </a:r>
          </a:p>
          <a:p>
            <a:r>
              <a:rPr lang="en-US" sz="2000" dirty="0"/>
              <a:t>Can be used to enforce sparsity or spectral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829" y="1534256"/>
            <a:ext cx="4636498" cy="1861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3453510" y="3660366"/>
            <a:ext cx="13195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675164" y="3660366"/>
            <a:ext cx="21130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Perron-</a:t>
            </a:r>
            <a:r>
              <a:rPr lang="en-US" sz="1500" dirty="0" err="1"/>
              <a:t>Frobenius</a:t>
            </a:r>
            <a:r>
              <a:rPr lang="en-US" sz="1500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985197" y="3165980"/>
            <a:ext cx="290175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sz="1500" dirty="0">
                <a:hlinkClick r:id="rId10"/>
              </a:rPr>
              <a:t>https://github.com/pnnl/slim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Neural Ordinary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1D21-39D1-BC4F-8470-AE67D8B4F0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30796" y="1533809"/>
            <a:ext cx="10573524" cy="457200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Goal: </a:t>
            </a:r>
            <a:r>
              <a:rPr lang="en-US" sz="1800" dirty="0"/>
              <a:t>provide a suite of robust methods for interpretable, data-driven time-stepping 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Methods: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Learning flow maps (MLPs and RNNs) for neural ODE implicit layers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ODE solution techniques: RK45, hierarchical, higher-order, implicit, multi-step</a:t>
            </a:r>
          </a:p>
          <a:p>
            <a:pPr>
              <a:buFont typeface=".Apple Color Emoji UI"/>
              <a:buChar char="☑️"/>
            </a:pPr>
            <a:r>
              <a:rPr lang="en-US" sz="1800" dirty="0"/>
              <a:t> Physically-informed models: blend expert knowledge with neural ODE construction (ongoing)</a:t>
            </a:r>
          </a:p>
          <a:p>
            <a:pPr>
              <a:buFont typeface=".Apple Color Emoji UI"/>
              <a:buChar char="☑️"/>
            </a:pPr>
            <a:r>
              <a:rPr lang="en-US" sz="1800" dirty="0"/>
              <a:t> PDEs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24008-7D5F-2748-9365-7077A3876400}"/>
              </a:ext>
            </a:extLst>
          </p:cNvPr>
          <p:cNvGrpSpPr/>
          <p:nvPr/>
        </p:nvGrpSpPr>
        <p:grpSpPr>
          <a:xfrm>
            <a:off x="3406778" y="3881731"/>
            <a:ext cx="1909604" cy="1389157"/>
            <a:chOff x="6421316" y="1377897"/>
            <a:chExt cx="1909604" cy="23694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/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blipFill>
                  <a:blip r:embed="rId3"/>
                  <a:stretch>
                    <a:fillRect t="-4167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2B9AC5-F72A-1843-A0EE-95822A1A08C8}"/>
                </a:ext>
              </a:extLst>
            </p:cNvPr>
            <p:cNvSpPr txBox="1"/>
            <p:nvPr/>
          </p:nvSpPr>
          <p:spPr>
            <a:xfrm>
              <a:off x="6880629" y="1606163"/>
              <a:ext cx="1040670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White-box: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E594F48-E722-4C4F-B38D-6D59687754E9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AF6ED4-E10D-E046-90D6-B4B6FF2426E6}"/>
              </a:ext>
            </a:extLst>
          </p:cNvPr>
          <p:cNvGrpSpPr/>
          <p:nvPr/>
        </p:nvGrpSpPr>
        <p:grpSpPr>
          <a:xfrm>
            <a:off x="5534851" y="3872484"/>
            <a:ext cx="1909604" cy="1389157"/>
            <a:chOff x="8549389" y="1368650"/>
            <a:chExt cx="1909604" cy="23694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3A2734-5D12-E343-B562-E9F77F70951A}"/>
                </a:ext>
              </a:extLst>
            </p:cNvPr>
            <p:cNvSpPr txBox="1"/>
            <p:nvPr/>
          </p:nvSpPr>
          <p:spPr>
            <a:xfrm>
              <a:off x="9036801" y="1583836"/>
              <a:ext cx="970137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Gray-box: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/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blipFill>
                  <a:blip r:embed="rId4"/>
                  <a:stretch>
                    <a:fillRect t="-2041" b="-40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5DA614E-8003-6A47-B974-4ED61A5E205A}"/>
                </a:ext>
              </a:extLst>
            </p:cNvPr>
            <p:cNvSpPr/>
            <p:nvPr/>
          </p:nvSpPr>
          <p:spPr>
            <a:xfrm>
              <a:off x="8549389" y="1368650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201A40-8CE5-A343-AFAD-3A039413CB63}"/>
              </a:ext>
            </a:extLst>
          </p:cNvPr>
          <p:cNvGrpSpPr/>
          <p:nvPr/>
        </p:nvGrpSpPr>
        <p:grpSpPr>
          <a:xfrm>
            <a:off x="7698281" y="3872484"/>
            <a:ext cx="1727900" cy="1398404"/>
            <a:chOff x="6639784" y="4411061"/>
            <a:chExt cx="2124299" cy="23694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476749-082A-8944-B826-C056CB5CD7A0}"/>
                </a:ext>
              </a:extLst>
            </p:cNvPr>
            <p:cNvSpPr txBox="1"/>
            <p:nvPr/>
          </p:nvSpPr>
          <p:spPr>
            <a:xfrm>
              <a:off x="7078634" y="4647282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Black 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/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blipFill>
                  <a:blip r:embed="rId5"/>
                  <a:stretch>
                    <a:fillRect l="-4819" t="-294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BDC269-9454-0243-B694-23B24EEAB6B5}"/>
                </a:ext>
              </a:extLst>
            </p:cNvPr>
            <p:cNvSpPr/>
            <p:nvPr/>
          </p:nvSpPr>
          <p:spPr>
            <a:xfrm>
              <a:off x="6639784" y="4411061"/>
              <a:ext cx="2124299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434041C-82F2-3944-805F-479EC0A83494}"/>
              </a:ext>
            </a:extLst>
          </p:cNvPr>
          <p:cNvSpPr/>
          <p:nvPr/>
        </p:nvSpPr>
        <p:spPr>
          <a:xfrm>
            <a:off x="1154608" y="5612476"/>
            <a:ext cx="9930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Applications:  </a:t>
            </a:r>
            <a:r>
              <a:rPr lang="en-US" dirty="0"/>
              <a:t>Grid infrastructure, molecular dynamics, damped-driven systems, seismic responses, building thermal dynamics, UAVs, etc.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96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4C5A7-0E91-4881-909F-B2C5BAF1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236E66-48DE-4224-AEC7-6D5B8FCC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296" y="225778"/>
            <a:ext cx="7121387" cy="1092483"/>
          </a:xfrm>
        </p:spPr>
        <p:txBody>
          <a:bodyPr/>
          <a:lstStyle/>
          <a:p>
            <a:r>
              <a:rPr lang="en-US" sz="2800" b="1" dirty="0"/>
              <a:t>Neural ODE with Runge-</a:t>
            </a:r>
            <a:r>
              <a:rPr lang="en-US" sz="2800" b="1" dirty="0" err="1"/>
              <a:t>Kutta</a:t>
            </a:r>
            <a:r>
              <a:rPr lang="en-US" sz="2800" dirty="0"/>
              <a:t> I</a:t>
            </a:r>
            <a:r>
              <a:rPr lang="en-US" sz="2800" b="1" dirty="0"/>
              <a:t>ntegration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C311B9-F8C5-422A-8F0B-6821D544F3E1}"/>
                  </a:ext>
                </a:extLst>
              </p:cNvPr>
              <p:cNvSpPr txBox="1"/>
              <p:nvPr/>
            </p:nvSpPr>
            <p:spPr>
              <a:xfrm>
                <a:off x="10012587" y="1779926"/>
                <a:ext cx="2128211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NN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C311B9-F8C5-422A-8F0B-6821D544F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587" y="1779926"/>
                <a:ext cx="2128211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F588D0F-ADEC-4448-9319-2D8C8484A50A}"/>
              </a:ext>
            </a:extLst>
          </p:cNvPr>
          <p:cNvSpPr txBox="1"/>
          <p:nvPr/>
        </p:nvSpPr>
        <p:spPr>
          <a:xfrm>
            <a:off x="6599389" y="1944429"/>
            <a:ext cx="308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Black-box neural ODE*: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020FEC-1837-454F-A036-F6C2324D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98" y="2645139"/>
            <a:ext cx="463550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CF806E-8602-45C8-9BA0-9872324E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11" y="2645139"/>
            <a:ext cx="46355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F779F2-686C-4AC2-8D0B-E7EBD199CA33}"/>
              </a:ext>
            </a:extLst>
          </p:cNvPr>
          <p:cNvSpPr txBox="1"/>
          <p:nvPr/>
        </p:nvSpPr>
        <p:spPr>
          <a:xfrm>
            <a:off x="1162626" y="1899704"/>
            <a:ext cx="388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</a:t>
            </a:r>
            <a:r>
              <a:rPr lang="en-US" sz="2400" dirty="0"/>
              <a:t>: </a:t>
            </a:r>
            <a:r>
              <a:rPr lang="en-US" sz="2400" dirty="0" err="1"/>
              <a:t>Brusselator</a:t>
            </a:r>
            <a:r>
              <a:rPr lang="en-US" sz="2400" dirty="0"/>
              <a:t> oscillator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46B20-F652-462D-995E-2E4A7417709C}"/>
              </a:ext>
            </a:extLst>
          </p:cNvPr>
          <p:cNvSpPr txBox="1"/>
          <p:nvPr/>
        </p:nvSpPr>
        <p:spPr>
          <a:xfrm>
            <a:off x="5616038" y="4041582"/>
            <a:ext cx="1889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Ground-truth limit cycle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B10DC-843E-49D1-B5D4-87542F237D28}"/>
              </a:ext>
            </a:extLst>
          </p:cNvPr>
          <p:cNvCxnSpPr>
            <a:cxnSpLocks/>
          </p:cNvCxnSpPr>
          <p:nvPr/>
        </p:nvCxnSpPr>
        <p:spPr>
          <a:xfrm flipV="1">
            <a:off x="7352081" y="4041582"/>
            <a:ext cx="857515" cy="32316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FEA85C-AB04-4A9B-BE4F-37701111AA28}"/>
              </a:ext>
            </a:extLst>
          </p:cNvPr>
          <p:cNvSpPr txBox="1"/>
          <p:nvPr/>
        </p:nvSpPr>
        <p:spPr>
          <a:xfrm>
            <a:off x="8304073" y="6174314"/>
            <a:ext cx="224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model limit cycle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BAC366-5B80-4AEF-BE74-F06A22895624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9347683" y="4777871"/>
            <a:ext cx="79166" cy="13964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83159-2E97-466B-BCAA-575FF3251D96}"/>
              </a:ext>
            </a:extLst>
          </p:cNvPr>
          <p:cNvCxnSpPr>
            <a:cxnSpLocks/>
          </p:cNvCxnSpPr>
          <p:nvPr/>
        </p:nvCxnSpPr>
        <p:spPr>
          <a:xfrm flipH="1">
            <a:off x="4114674" y="4364747"/>
            <a:ext cx="1639394" cy="3231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443ADF-7C0B-462E-8B71-2D73C7CDFBC0}"/>
              </a:ext>
            </a:extLst>
          </p:cNvPr>
          <p:cNvSpPr txBox="1"/>
          <p:nvPr/>
        </p:nvSpPr>
        <p:spPr>
          <a:xfrm>
            <a:off x="973187" y="6084356"/>
            <a:ext cx="582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*NODE architecture is 2x10 MLP with Leaky </a:t>
            </a:r>
            <a:r>
              <a:rPr lang="en-US" dirty="0" err="1"/>
              <a:t>ReLU</a:t>
            </a:r>
            <a:r>
              <a:rPr lang="en-US" dirty="0"/>
              <a:t> activation.</a:t>
            </a:r>
          </a:p>
        </p:txBody>
      </p:sp>
    </p:spTree>
    <p:extLst>
      <p:ext uri="{BB962C8B-B14F-4D97-AF65-F5344CB8AC3E}">
        <p14:creationId xmlns:p14="http://schemas.microsoft.com/office/powerpoint/2010/main" val="41673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95089"/>
            <a:ext cx="6674827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with Differentiable Predictive Control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dirty="0"/>
              <a:t>Learning Constrained Adaptive Differentiable Predictive Control Policies With Guarantees </a:t>
            </a:r>
          </a:p>
          <a:p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BC2AB-EF8F-44F4-A5AF-86E53260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BBFD00-1196-47CD-98F7-E63F3F09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DPC Policy Gradients and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828A1-1C56-4176-9BC6-02FEA7FD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73" y="1631725"/>
            <a:ext cx="3143037" cy="1008330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3E532926-FC3F-4C12-8B0C-DB015904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61" y="3281287"/>
            <a:ext cx="4037310" cy="1038583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A40FE25-9866-485E-B9B3-9EEB6C7B4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656" y="4465361"/>
            <a:ext cx="3912788" cy="1951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684ED-BF41-4D95-9F8D-8B914002B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973" y="2761517"/>
            <a:ext cx="3574471" cy="378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5E53A9-5914-48A0-A005-AF54F20229B5}"/>
              </a:ext>
            </a:extLst>
          </p:cNvPr>
          <p:cNvSpPr txBox="1"/>
          <p:nvPr/>
        </p:nvSpPr>
        <p:spPr>
          <a:xfrm>
            <a:off x="983563" y="2758067"/>
            <a:ext cx="1420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Reward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D4325-4BD6-4885-9D82-A245D6A4493D}"/>
              </a:ext>
            </a:extLst>
          </p:cNvPr>
          <p:cNvSpPr txBox="1"/>
          <p:nvPr/>
        </p:nvSpPr>
        <p:spPr>
          <a:xfrm>
            <a:off x="1024964" y="1706652"/>
            <a:ext cx="1135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Policy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68EF31-6B5A-4092-B66F-64E3D8562087}"/>
              </a:ext>
            </a:extLst>
          </p:cNvPr>
          <p:cNvSpPr txBox="1"/>
          <p:nvPr/>
        </p:nvSpPr>
        <p:spPr>
          <a:xfrm>
            <a:off x="983563" y="3404099"/>
            <a:ext cx="1420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Constraints</a:t>
            </a:r>
          </a:p>
          <a:p>
            <a:r>
              <a:rPr lang="en-US" sz="1400" dirty="0"/>
              <a:t>penalties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36467F-B82A-41A7-B950-8D1D4A94AE03}"/>
              </a:ext>
            </a:extLst>
          </p:cNvPr>
          <p:cNvSpPr txBox="1"/>
          <p:nvPr/>
        </p:nvSpPr>
        <p:spPr>
          <a:xfrm>
            <a:off x="983563" y="4532446"/>
            <a:ext cx="1420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Direct policy gradients</a:t>
            </a: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60915564-8D07-4A3F-9D22-489A58EE8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157" y="1446623"/>
            <a:ext cx="4581841" cy="255543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A38556B-0985-45E1-B972-5337F7B3E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126" y="3984469"/>
            <a:ext cx="4537142" cy="26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5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1562100" y="6186268"/>
            <a:ext cx="93249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962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523999"/>
            <a:ext cx="6026150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Stochastic Parametric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7021207" y="5841590"/>
            <a:ext cx="5102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Vrabie, Learning Stochastic Parametric Differentiable Predictive Control Policies, under review for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4" y="1480251"/>
            <a:ext cx="4469631" cy="2682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92CEA-6236-4947-8BE9-B49B2EDD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4" y="4325146"/>
            <a:ext cx="4239416" cy="97011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642BBC0-35AE-4DA6-B7BE-4D78C37E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91" y="5457254"/>
            <a:ext cx="4394439" cy="990711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7EA6C6E0-0B65-41DB-87A5-F23973161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324" y="1480251"/>
            <a:ext cx="5556433" cy="42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Stochastic Parametric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7021207" y="5841590"/>
            <a:ext cx="5102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Vrabie, Learning Stochastic Parametric Differentiable Predictive Control Policies, under review for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4" y="1480251"/>
            <a:ext cx="4469631" cy="2682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92CEA-6236-4947-8BE9-B49B2EDD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4" y="4325146"/>
            <a:ext cx="4239416" cy="97011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642BBC0-35AE-4DA6-B7BE-4D78C37E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91" y="5457254"/>
            <a:ext cx="4394439" cy="990711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87494E-0036-4F27-82FD-D0270DA0C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415" y="1513874"/>
            <a:ext cx="5890502" cy="43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7505"/>
            <a:ext cx="6839778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61414" y="6203206"/>
            <a:ext cx="4378186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Aaron Tuor, Elliott Skomski, Soumya Vasisht, Draguna Vrabie,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518583"/>
            <a:ext cx="4148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multi-input multi-output nonlinear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699E2-B7AC-49C4-8EC6-709196EA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4FACC6-A44A-4928-972C-F2894C12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C0A87BA-DB6F-4C3E-A04F-077E1D67118C}"/>
              </a:ext>
            </a:extLst>
          </p:cNvPr>
          <p:cNvSpPr txBox="1">
            <a:spLocks/>
          </p:cNvSpPr>
          <p:nvPr/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A52E1-45F1-43D8-BE95-08D2DC1F7D49}"/>
              </a:ext>
            </a:extLst>
          </p:cNvPr>
          <p:cNvSpPr txBox="1"/>
          <p:nvPr/>
        </p:nvSpPr>
        <p:spPr>
          <a:xfrm>
            <a:off x="1173747" y="1902628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B1E2B-3ADC-4944-9BE9-01009295D9C0}"/>
              </a:ext>
            </a:extLst>
          </p:cNvPr>
          <p:cNvSpPr txBox="1"/>
          <p:nvPr/>
        </p:nvSpPr>
        <p:spPr>
          <a:xfrm>
            <a:off x="6754066" y="1902628"/>
            <a:ext cx="5182704" cy="2144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b="1" dirty="0">
                <a:ea typeface="ヒラギノ角ゴ Pro W3" charset="0"/>
                <a:cs typeface="Arial"/>
              </a:rPr>
              <a:t>Modeling</a:t>
            </a:r>
          </a:p>
          <a:p>
            <a:pPr lvl="1"/>
            <a:r>
              <a:rPr lang="en-US" sz="1667" dirty="0"/>
              <a:t>Unknown or partially known dynamics</a:t>
            </a:r>
          </a:p>
          <a:p>
            <a:pPr lvl="1"/>
            <a:r>
              <a:rPr lang="en-US" sz="1667" dirty="0"/>
              <a:t>Physics-based modeling is expensive</a:t>
            </a:r>
          </a:p>
          <a:p>
            <a:pPr lvl="1"/>
            <a:r>
              <a:rPr lang="en-US" sz="1667" dirty="0"/>
              <a:t>Purely data-driven models lack generalization </a:t>
            </a:r>
          </a:p>
          <a:p>
            <a:r>
              <a:rPr lang="en-US" sz="1667" b="1" dirty="0">
                <a:ea typeface="ヒラギノ角ゴ Pro W3" charset="0"/>
                <a:cs typeface="Arial"/>
              </a:rPr>
              <a:t>Real-time optimization</a:t>
            </a:r>
          </a:p>
          <a:p>
            <a:pPr lvl="1"/>
            <a:r>
              <a:rPr lang="en-US" sz="1667" dirty="0"/>
              <a:t>Scalability</a:t>
            </a:r>
          </a:p>
          <a:p>
            <a:pPr lvl="1"/>
            <a:r>
              <a:rPr lang="en-US" sz="1667" dirty="0"/>
              <a:t>Computational limitations of control hardware</a:t>
            </a:r>
          </a:p>
          <a:p>
            <a:pPr lvl="1"/>
            <a:r>
              <a:rPr lang="en-US" sz="1667" dirty="0"/>
              <a:t>Parallelization, distributed optimization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380BA-24E2-4914-AB5D-82DE9817F643}"/>
              </a:ext>
            </a:extLst>
          </p:cNvPr>
          <p:cNvSpPr txBox="1"/>
          <p:nvPr/>
        </p:nvSpPr>
        <p:spPr>
          <a:xfrm>
            <a:off x="1342765" y="5249580"/>
            <a:ext cx="5161935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Assumption: </a:t>
            </a:r>
          </a:p>
          <a:p>
            <a:r>
              <a:rPr lang="en-US" sz="1500" dirty="0"/>
              <a:t>Reliable and accurate system dynamics model</a:t>
            </a:r>
          </a:p>
        </p:txBody>
      </p:sp>
      <p:pic>
        <p:nvPicPr>
          <p:cNvPr id="9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A50614E-6249-4638-8A15-4941F67C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9" y="3240638"/>
            <a:ext cx="2443512" cy="183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8D919-6EA7-4439-B142-F0E5FE1B1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086" y="2944705"/>
            <a:ext cx="3711554" cy="21888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538600-64F9-465B-8D10-FE1D0023517A}"/>
              </a:ext>
            </a:extLst>
          </p:cNvPr>
          <p:cNvSpPr/>
          <p:nvPr/>
        </p:nvSpPr>
        <p:spPr>
          <a:xfrm>
            <a:off x="1173747" y="6094591"/>
            <a:ext cx="10480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Drgona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Helsen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. 2020. "All You Need to Know About Model Predictive Control for Buildings." Annual Reviews in Control, September 29, 2020</a:t>
            </a:r>
            <a:r>
              <a:rPr lang="en-US" sz="1200" dirty="0"/>
              <a:t> 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2EA96E9-093F-4296-A323-5861AC5E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641" y="4263041"/>
            <a:ext cx="2541128" cy="16158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E9C342-E4CC-4B71-8D11-97C2B394BFAE}"/>
              </a:ext>
            </a:extLst>
          </p:cNvPr>
          <p:cNvSpPr/>
          <p:nvPr/>
        </p:nvSpPr>
        <p:spPr>
          <a:xfrm>
            <a:off x="2991228" y="1411044"/>
            <a:ext cx="1511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Successes</a:t>
            </a:r>
            <a:endParaRPr lang="en-US" sz="1500" dirty="0"/>
          </a:p>
        </p:txBody>
      </p:sp>
      <p:pic>
        <p:nvPicPr>
          <p:cNvPr id="14" name="Picture 2" descr="Fig. 2">
            <a:extLst>
              <a:ext uri="{FF2B5EF4-FFF2-40B4-BE49-F238E27FC236}">
                <a16:creationId xmlns:a16="http://schemas.microsoft.com/office/drawing/2014/main" id="{D3D259ED-AC90-4272-BC65-1F7C2F5B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16" y="4344018"/>
            <a:ext cx="2298914" cy="15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54B630-E2FC-4CBF-AA72-025AEF07B8DD}"/>
              </a:ext>
            </a:extLst>
          </p:cNvPr>
          <p:cNvSpPr/>
          <p:nvPr/>
        </p:nvSpPr>
        <p:spPr>
          <a:xfrm>
            <a:off x="8295210" y="1419863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Challenges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110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88" y="3344517"/>
            <a:ext cx="6928206" cy="243038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49805" y="5268253"/>
            <a:ext cx="3407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loss in solution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94120" y="5912496"/>
            <a:ext cx="70965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Ethan King, </a:t>
            </a:r>
            <a:r>
              <a:rPr lang="en-US" sz="1100" dirty="0">
                <a:cs typeface="Arial"/>
              </a:rPr>
              <a:t>Ján Drgoňa, </a:t>
            </a:r>
            <a:r>
              <a:rPr lang="en-US" sz="1100" dirty="0"/>
              <a:t>Aaron Tuor, Shrirang Abhyankar, Craig Bakker, Arnab Bhattacharya, Draguna Vrabie, Koopman-based Differentiable Predictive Control for the Dynamics-Aware Economic Dispatch Problem, The 2022 American Control Conference (accepted)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1092530" y="1528679"/>
            <a:ext cx="732248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stability concerns. Incorporating stability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1080629" y="2505670"/>
            <a:ext cx="73224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49805" y="4582105"/>
            <a:ext cx="574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 control policy framework</a:t>
            </a:r>
          </a:p>
        </p:txBody>
      </p:sp>
    </p:spTree>
    <p:extLst>
      <p:ext uri="{BB962C8B-B14F-4D97-AF65-F5344CB8AC3E}">
        <p14:creationId xmlns:p14="http://schemas.microsoft.com/office/powerpoint/2010/main" val="285783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DPC Wrap Up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77746" y="1524370"/>
            <a:ext cx="5726813" cy="5161158"/>
          </a:xfrm>
        </p:spPr>
        <p:txBody>
          <a:bodyPr vert="horz" lIns="76200" tIns="38100" rIns="76200" bIns="38100" rtlCol="0" anchor="t"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Differentiable Predictive Control</a:t>
            </a:r>
          </a:p>
          <a:p>
            <a:pPr lvl="1"/>
            <a:r>
              <a:rPr lang="en-US" dirty="0"/>
              <a:t>Differentiable system models</a:t>
            </a:r>
          </a:p>
          <a:p>
            <a:pPr lvl="1"/>
            <a:r>
              <a:rPr lang="en-US" dirty="0"/>
              <a:t>Explicit control policies</a:t>
            </a:r>
          </a:p>
          <a:p>
            <a:pPr lvl="1"/>
            <a:r>
              <a:rPr lang="en-US" dirty="0"/>
              <a:t>State and input constraints </a:t>
            </a:r>
          </a:p>
          <a:p>
            <a:pPr lvl="1"/>
            <a:r>
              <a:rPr lang="en-US" dirty="0"/>
              <a:t>Embedded implementation</a:t>
            </a:r>
          </a:p>
          <a:p>
            <a:pPr lvl="1"/>
            <a:r>
              <a:rPr lang="en-US" dirty="0"/>
              <a:t>Theoretical connection with MPC</a:t>
            </a:r>
          </a:p>
          <a:p>
            <a:r>
              <a:rPr lang="en-US" b="1" dirty="0">
                <a:latin typeface="Arial"/>
                <a:cs typeface="Arial"/>
              </a:rPr>
              <a:t>Open-source Code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Neuromancer software package</a:t>
            </a:r>
          </a:p>
          <a:p>
            <a:pPr lvl="2"/>
            <a:r>
              <a:rPr lang="en-US" dirty="0">
                <a:latin typeface="Arial"/>
                <a:cs typeface="Arial"/>
                <a:hlinkClick r:id="rId3"/>
              </a:rPr>
              <a:t>https://github.com/pnnl/neuromancer</a:t>
            </a:r>
            <a:r>
              <a:rPr lang="en-US" dirty="0">
                <a:latin typeface="Arial"/>
                <a:cs typeface="Arial"/>
              </a:rPr>
              <a:t> </a:t>
            </a:r>
          </a:p>
          <a:p>
            <a:pPr lvl="1"/>
            <a:r>
              <a:rPr lang="en-US" dirty="0">
                <a:latin typeface="Arial"/>
                <a:cs typeface="Arial"/>
              </a:rPr>
              <a:t>Structured linear maps in </a:t>
            </a:r>
            <a:r>
              <a:rPr lang="en-US" dirty="0" err="1">
                <a:latin typeface="Arial"/>
                <a:cs typeface="Arial"/>
              </a:rPr>
              <a:t>Pytorch</a:t>
            </a:r>
            <a:endParaRPr lang="en-US" dirty="0">
              <a:latin typeface="Arial"/>
              <a:cs typeface="Arial"/>
            </a:endParaRPr>
          </a:p>
          <a:p>
            <a:pPr lvl="2"/>
            <a:r>
              <a:rPr lang="en-US" dirty="0">
                <a:latin typeface="Arial"/>
                <a:cs typeface="Arial"/>
                <a:hlinkClick r:id="rId4"/>
              </a:rPr>
              <a:t>https://pnnl.github.io/slim/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514898-59AA-4BFE-AC19-2F8049A04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805" y="427166"/>
            <a:ext cx="5657473" cy="60840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4DBA0F-9DE2-4540-9033-1D75503820D6}"/>
              </a:ext>
            </a:extLst>
          </p:cNvPr>
          <p:cNvSpPr/>
          <p:nvPr/>
        </p:nvSpPr>
        <p:spPr>
          <a:xfrm>
            <a:off x="818460" y="5508463"/>
            <a:ext cx="5667639" cy="134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67" dirty="0"/>
              <a:t>Jan Drgona, et al., Differentiable Predictive Control: An MPC Alternative for Unknown Nonlinear Systems using Constrained Deep Learning </a:t>
            </a:r>
            <a:r>
              <a:rPr lang="en-US" sz="1167" dirty="0">
                <a:hlinkClick r:id="rId6"/>
              </a:rPr>
              <a:t>https://arxiv.org/abs/2011.03699</a:t>
            </a:r>
            <a:endParaRPr lang="en-US" sz="1167" dirty="0"/>
          </a:p>
          <a:p>
            <a:r>
              <a:rPr lang="nl-NL" sz="1167" dirty="0"/>
              <a:t>Jan Drgona, Aaron Tuor, Draguna Vrabie, </a:t>
            </a:r>
            <a:r>
              <a:rPr lang="en-US" sz="1167" dirty="0"/>
              <a:t>Constrained Physics-Informed Deep Learning for Stable System Identification and Control of Unknown Linear Systems </a:t>
            </a:r>
            <a:r>
              <a:rPr lang="en-US" sz="1167" dirty="0">
                <a:hlinkClick r:id="rId7"/>
              </a:rPr>
              <a:t>https://arxiv.org/abs/2004.11184</a:t>
            </a:r>
            <a:r>
              <a:rPr lang="en-US" sz="1167" dirty="0"/>
              <a:t> </a:t>
            </a:r>
          </a:p>
          <a:p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8153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60C5E-31FD-4ADF-A9E9-417C20CD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31407-9348-4B2D-B788-9964F4FC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Opportunities via Differentiable Optimization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25765-DC06-44B7-976D-951C774A683A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Safe model-based control via neural Lyapunov functions (ongoing)</a:t>
            </a:r>
          </a:p>
          <a:p>
            <a:r>
              <a:rPr lang="en-US" dirty="0"/>
              <a:t>Nonlinear system identification via neural state space models, neural ODEs</a:t>
            </a:r>
          </a:p>
          <a:p>
            <a:r>
              <a:rPr lang="en-US" dirty="0"/>
              <a:t>Control for partially observable systems via model-based state estimation</a:t>
            </a:r>
          </a:p>
          <a:p>
            <a:r>
              <a:rPr lang="en-US" dirty="0"/>
              <a:t>UQ for system identification and model-based control by leveraging robust and stochastic MPC ideas</a:t>
            </a:r>
          </a:p>
          <a:p>
            <a:r>
              <a:rPr lang="en-US" dirty="0"/>
              <a:t>Inverse RL</a:t>
            </a:r>
          </a:p>
          <a:p>
            <a:r>
              <a:rPr lang="en-US" dirty="0"/>
              <a:t>Systematic review and empirical comparison of MPC and RL on benchmarks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5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NeuroMANCER</a:t>
            </a:r>
            <a:r>
              <a:rPr lang="en-US" dirty="0"/>
              <a:t> Motivation and Aims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1" y="1714500"/>
            <a:ext cx="6291470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Objectives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Domain-agnostic software package and new modeling paradigm</a:t>
            </a:r>
          </a:p>
          <a:p>
            <a:pPr lvl="1"/>
            <a:r>
              <a:rPr lang="en-US" sz="1600" dirty="0"/>
              <a:t>Scientific computing frameworks enhanced by data science</a:t>
            </a:r>
          </a:p>
          <a:p>
            <a:pPr lvl="1"/>
            <a:r>
              <a:rPr lang="en-US" sz="1600" dirty="0"/>
              <a:t>Algorithmic speedups enhanced with HPC</a:t>
            </a:r>
          </a:p>
          <a:p>
            <a:r>
              <a:rPr lang="en-US" sz="1800" b="1" dirty="0"/>
              <a:t>Applications</a:t>
            </a:r>
            <a:r>
              <a:rPr lang="en-US" sz="1800" dirty="0"/>
              <a:t>: Simulation, optimization, and control of dynamical systems (ODE, PDE, DAE, Hybrid systems)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579" y="1474982"/>
            <a:ext cx="3349591" cy="2129903"/>
          </a:xfrm>
          <a:prstGeom prst="rect">
            <a:avLst/>
          </a:prstGeom>
        </p:spPr>
      </p:pic>
      <p:pic>
        <p:nvPicPr>
          <p:cNvPr id="2050" name="Picture 2" descr="North West Potential Energy Surface Search Engine (NWPEsSE) | PNNL Software  Exchange">
            <a:extLst>
              <a:ext uri="{FF2B5EF4-FFF2-40B4-BE49-F238E27FC236}">
                <a16:creationId xmlns:a16="http://schemas.microsoft.com/office/drawing/2014/main" id="{ABBD171A-2684-41B8-8CFA-E83FEACB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14" y="3761607"/>
            <a:ext cx="4182586" cy="24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903"/>
          <a:stretch/>
        </p:blipFill>
        <p:spPr>
          <a:xfrm>
            <a:off x="1408698" y="5268202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839" y="6119446"/>
            <a:ext cx="2705334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D4D8966F-5694-F94A-B9E7-4A12F136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/>
          <a:p>
            <a:pPr lvl="0"/>
            <a:fld id="{FE7A4BB3-E848-5A44-82DF-322201952CD8}" type="slidenum">
              <a:rPr lang="en-US" noProof="0"/>
              <a:pPr lvl="0"/>
              <a:t>24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CFD1C5-9C1A-D04B-9C5C-9DDCCD2B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99" y="225778"/>
            <a:ext cx="7292244" cy="1092483"/>
          </a:xfrm>
        </p:spPr>
        <p:txBody>
          <a:bodyPr>
            <a:normAutofit/>
          </a:bodyPr>
          <a:lstStyle/>
          <a:p>
            <a:r>
              <a:rPr lang="en-US" dirty="0" err="1"/>
              <a:t>NeuroMANCER</a:t>
            </a:r>
            <a:r>
              <a:rPr lang="en-US" dirty="0"/>
              <a:t>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07FEA-2D13-BB49-8F55-5AB58405AFD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09402" y="1570869"/>
            <a:ext cx="7292244" cy="5057772"/>
          </a:xfrm>
        </p:spPr>
        <p:txBody>
          <a:bodyPr lIns="91440" tIns="45720" rIns="91440" bIns="45720" anchor="t">
            <a:normAutofit/>
          </a:bodyPr>
          <a:lstStyle/>
          <a:p>
            <a:pPr marL="227965" indent="-227965"/>
            <a:r>
              <a:rPr lang="en-US" sz="2000" b="1" dirty="0"/>
              <a:t>What</a:t>
            </a:r>
          </a:p>
          <a:p>
            <a:pPr marL="685147" lvl="1" indent="-227965"/>
            <a:r>
              <a:rPr lang="en-US" sz="1800" b="1" dirty="0"/>
              <a:t>Open-source scientific machine learning</a:t>
            </a:r>
            <a:r>
              <a:rPr lang="en-US" sz="1800" dirty="0"/>
              <a:t> (</a:t>
            </a:r>
            <a:r>
              <a:rPr lang="en-US" sz="1800" b="1" dirty="0" err="1"/>
              <a:t>SciML</a:t>
            </a:r>
            <a:r>
              <a:rPr lang="en-US" sz="1800" dirty="0"/>
              <a:t>) framework in Python for integrating deep learning, constrained optimization, and physics-based modeling</a:t>
            </a:r>
            <a:endParaRPr lang="en-US" sz="1800" dirty="0">
              <a:latin typeface="Arial"/>
              <a:cs typeface="Arial"/>
            </a:endParaRPr>
          </a:p>
          <a:p>
            <a:pPr marL="227965" indent="-227965"/>
            <a:r>
              <a:rPr lang="en-US" sz="2000" b="1" dirty="0">
                <a:latin typeface="Arial"/>
                <a:cs typeface="Arial"/>
              </a:rPr>
              <a:t>Current applications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Power systems (DMC initiative)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Molecular dynamics (DMC initiative)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Building control (CRADA BTO)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Underwater autonomous vehicle (MARS initiative)</a:t>
            </a:r>
          </a:p>
          <a:p>
            <a:pPr marL="227965" indent="-227965"/>
            <a:r>
              <a:rPr lang="en-US" sz="2000" b="1" dirty="0">
                <a:latin typeface="Arial"/>
                <a:cs typeface="Arial"/>
              </a:rPr>
              <a:t>Approaches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Physics-informed, data-driven modeling and control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Parametric programming (Sensitivity Analysis)</a:t>
            </a:r>
          </a:p>
          <a:p>
            <a:pPr marL="685147" lvl="1" indent="-227965"/>
            <a:r>
              <a:rPr lang="en-US" sz="1800" dirty="0">
                <a:latin typeface="Arial"/>
                <a:cs typeface="Arial"/>
              </a:rPr>
              <a:t>Differentiable programming (Automatic Differentiation)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35E16DDD-5BB2-4F26-BCDC-00B1991F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180" y="1570869"/>
            <a:ext cx="2838890" cy="202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4E3A2-3E4D-4C5C-9535-3EDB3D494CFE}"/>
              </a:ext>
            </a:extLst>
          </p:cNvPr>
          <p:cNvSpPr txBox="1"/>
          <p:nvPr/>
        </p:nvSpPr>
        <p:spPr>
          <a:xfrm>
            <a:off x="1501624" y="60082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pnnl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neuromancer</a:t>
            </a:r>
            <a:endParaRPr lang="en-US" dirty="0"/>
          </a:p>
        </p:txBody>
      </p:sp>
      <p:pic>
        <p:nvPicPr>
          <p:cNvPr id="10" name="Picture 2" descr="How the Swiss Army Knife was the iPhone of its day | Cult of Mac">
            <a:extLst>
              <a:ext uri="{FF2B5EF4-FFF2-40B4-BE49-F238E27FC236}">
                <a16:creationId xmlns:a16="http://schemas.microsoft.com/office/drawing/2014/main" id="{2C0DC9D1-A633-43B1-B327-67D925857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646" y="3600600"/>
            <a:ext cx="3360268" cy="29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48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15A74-8360-4287-997F-F36C0D1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33ACB-46BE-454A-BE8E-24664CB5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r>
              <a:rPr lang="en-US" dirty="0"/>
              <a:t> Supported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1252F-6093-42EE-9778-ED4E7768E6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24339" y="1639956"/>
            <a:ext cx="6849716" cy="4572001"/>
          </a:xfrm>
        </p:spPr>
        <p:txBody>
          <a:bodyPr/>
          <a:lstStyle/>
          <a:p>
            <a:r>
              <a:rPr lang="en-US" sz="2000" b="1" dirty="0"/>
              <a:t>Differentiable parametric programming </a:t>
            </a:r>
            <a:r>
              <a:rPr lang="en-US" sz="2000" dirty="0"/>
              <a:t>(DPP)</a:t>
            </a:r>
          </a:p>
          <a:p>
            <a:pPr lvl="1"/>
            <a:r>
              <a:rPr lang="en-US" dirty="0"/>
              <a:t>Linear, Quadratic, Nonlinear programs (LP, QP, NLP)</a:t>
            </a:r>
          </a:p>
          <a:p>
            <a:pPr lvl="1"/>
            <a:r>
              <a:rPr lang="en-US" dirty="0"/>
              <a:t>Mixed integer nonlinear programming (MINLP) (ongoing)</a:t>
            </a:r>
            <a:endParaRPr lang="en-US" sz="2000" b="1" dirty="0"/>
          </a:p>
          <a:p>
            <a:r>
              <a:rPr lang="en-US" sz="2000" b="1" dirty="0"/>
              <a:t>Physics-informed system identification </a:t>
            </a:r>
          </a:p>
          <a:p>
            <a:pPr lvl="1"/>
            <a:r>
              <a:rPr lang="en-US" dirty="0"/>
              <a:t>Neural state space models (NSSM)</a:t>
            </a:r>
          </a:p>
          <a:p>
            <a:pPr lvl="1"/>
            <a:r>
              <a:rPr lang="en-US" dirty="0"/>
              <a:t>Neural ordinary differential equations (NODE)</a:t>
            </a:r>
          </a:p>
          <a:p>
            <a:r>
              <a:rPr lang="en-US" sz="2000" b="1" dirty="0"/>
              <a:t>Differentiable predictive control </a:t>
            </a:r>
            <a:r>
              <a:rPr lang="en-US" sz="2000" dirty="0"/>
              <a:t>(DPC) </a:t>
            </a:r>
          </a:p>
          <a:p>
            <a:pPr lvl="1"/>
            <a:r>
              <a:rPr lang="en-US" dirty="0"/>
              <a:t>Constrained parametric optimal control problems</a:t>
            </a:r>
          </a:p>
          <a:p>
            <a:r>
              <a:rPr lang="en-US" sz="2000" b="1" dirty="0"/>
              <a:t>Constrained ML </a:t>
            </a:r>
          </a:p>
          <a:p>
            <a:pPr lvl="1"/>
            <a:r>
              <a:rPr lang="en-US" dirty="0"/>
              <a:t>Classical deep learning (RNN, MLP, </a:t>
            </a:r>
            <a:r>
              <a:rPr lang="en-US" dirty="0" err="1"/>
              <a:t>ResNet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Graph neural nets (GNNs)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EBD1C-1822-4849-A328-6F986CF3DB9C}"/>
              </a:ext>
            </a:extLst>
          </p:cNvPr>
          <p:cNvSpPr txBox="1"/>
          <p:nvPr/>
        </p:nvSpPr>
        <p:spPr>
          <a:xfrm>
            <a:off x="1089577" y="5986431"/>
            <a:ext cx="853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https://github.com/pnnl/neuromancer/tree/master/examples</a:t>
            </a:r>
            <a:r>
              <a:rPr lang="en-US" dirty="0"/>
              <a:t> </a:t>
            </a:r>
          </a:p>
        </p:txBody>
      </p:sp>
      <p:pic>
        <p:nvPicPr>
          <p:cNvPr id="7" name="Picture 6" descr="Shape, polygon&#10;&#10;Description automatically generated">
            <a:extLst>
              <a:ext uri="{FF2B5EF4-FFF2-40B4-BE49-F238E27FC236}">
                <a16:creationId xmlns:a16="http://schemas.microsoft.com/office/drawing/2014/main" id="{93212C7D-60F8-485C-AF17-D392A0441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1" t="8099" r="8494" b="6735"/>
          <a:stretch/>
        </p:blipFill>
        <p:spPr>
          <a:xfrm>
            <a:off x="8011767" y="1316938"/>
            <a:ext cx="3903871" cy="2932044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6E04D1DF-717F-40BF-9C28-F18A4619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288" y="4214192"/>
            <a:ext cx="3561206" cy="26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22A6D3-5AA8-4E78-9375-3864028A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083" y="2250891"/>
            <a:ext cx="2283553" cy="14325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FADD-FA58-43C2-8804-25DDBCA3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110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82073" y="1562914"/>
            <a:ext cx="4492890" cy="4560617"/>
          </a:xfrm>
        </p:spPr>
        <p:txBody>
          <a:bodyPr vert="horz" lIns="76200" tIns="38100" rIns="76200" bIns="38100" rtlCol="0" anchor="t">
            <a:normAutofit fontScale="92500" lnSpcReduction="20000"/>
          </a:bodyPr>
          <a:lstStyle/>
          <a:p>
            <a:r>
              <a:rPr lang="en-US" sz="2000" b="1" dirty="0" err="1">
                <a:latin typeface="Arial"/>
                <a:cs typeface="Arial"/>
              </a:rPr>
              <a:t>NeuroMANCER</a:t>
            </a:r>
            <a:endParaRPr lang="en-US" sz="2000" b="1" dirty="0">
              <a:latin typeface="Arial"/>
              <a:cs typeface="Arial"/>
            </a:endParaRPr>
          </a:p>
          <a:p>
            <a:pPr lvl="1"/>
            <a:r>
              <a:rPr lang="en-US" sz="1800" dirty="0"/>
              <a:t>Differentiable programming</a:t>
            </a:r>
          </a:p>
          <a:p>
            <a:pPr lvl="1"/>
            <a:r>
              <a:rPr lang="en-US" sz="1800" dirty="0"/>
              <a:t>Parametric programming</a:t>
            </a:r>
          </a:p>
          <a:p>
            <a:pPr lvl="1"/>
            <a:r>
              <a:rPr lang="en-US" sz="1800" dirty="0"/>
              <a:t>Constrained optimization</a:t>
            </a:r>
          </a:p>
          <a:p>
            <a:pPr lvl="1"/>
            <a:r>
              <a:rPr lang="en-US" sz="1800" dirty="0"/>
              <a:t>Dynamical modeling and control</a:t>
            </a:r>
          </a:p>
          <a:p>
            <a:r>
              <a:rPr lang="en-US" sz="2000" b="1" dirty="0">
                <a:latin typeface="Arial"/>
                <a:cs typeface="Arial"/>
              </a:rPr>
              <a:t>Ongoing work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Parametric solvers (</a:t>
            </a:r>
            <a:r>
              <a:rPr lang="en-US" sz="1800" dirty="0" err="1">
                <a:latin typeface="Arial"/>
                <a:cs typeface="Arial"/>
              </a:rPr>
              <a:t>pIPOPT</a:t>
            </a:r>
            <a:r>
              <a:rPr lang="en-US" sz="1800" dirty="0">
                <a:latin typeface="Arial"/>
                <a:cs typeface="Arial"/>
              </a:rPr>
              <a:t>, etc.)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Graph neural networks (GNNs)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Mixed-integer programs (MIP)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Uncertainty Quantification (UQ)</a:t>
            </a:r>
          </a:p>
          <a:p>
            <a:r>
              <a:rPr lang="en-US" sz="2000" b="1" dirty="0">
                <a:latin typeface="Arial"/>
                <a:cs typeface="Arial"/>
              </a:rPr>
              <a:t>Long-Term Vision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800" dirty="0">
                <a:latin typeface="Arial"/>
                <a:cs typeface="Arial"/>
              </a:rPr>
              <a:t>Causal discovery, dynamical coupling, sensitivity, structure, and stability analysis, machine reasoning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Solving large-scale non-convex parametric constrained optimization problems</a:t>
            </a:r>
          </a:p>
          <a:p>
            <a:pPr marL="457182" lvl="1" indent="0">
              <a:buNone/>
            </a:pPr>
            <a:endParaRPr lang="en-US" sz="1800" dirty="0">
              <a:latin typeface="Arial"/>
              <a:cs typeface="Arial"/>
              <a:hlinkClick r:id="rId4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A3B2715-5D95-45C4-A29E-D20A664E2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636" y="2662404"/>
            <a:ext cx="1847977" cy="101544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9894262-A09A-423E-81C8-72260E227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2062" y="1523738"/>
            <a:ext cx="1838551" cy="10335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E837FB-8319-4B24-A787-7C040770A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9772" y="603481"/>
            <a:ext cx="2874533" cy="1530367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724C4C-DE19-478E-8928-9F77EC5F79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49" y="5133443"/>
            <a:ext cx="2003123" cy="143277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30044AB-3ABE-48AB-B05D-B2677A83EF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276" y="4465142"/>
            <a:ext cx="2617637" cy="2112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175EF0-3A9E-4BC3-A33E-96D6127AA78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373" r="5350" b="12182"/>
          <a:stretch/>
        </p:blipFill>
        <p:spPr>
          <a:xfrm>
            <a:off x="5374963" y="2260281"/>
            <a:ext cx="2471188" cy="1198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6C42BC-96BA-4ECF-8207-D7B1521C8EC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50000"/>
          <a:stretch/>
        </p:blipFill>
        <p:spPr>
          <a:xfrm>
            <a:off x="5430774" y="3653198"/>
            <a:ext cx="2575719" cy="6555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D70817-D2B5-4B5D-8C54-A80CFE0F4B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0678" y="5167314"/>
            <a:ext cx="2003123" cy="15072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D4665C-66DA-4D31-B592-CB792B84FAE4}"/>
              </a:ext>
            </a:extLst>
          </p:cNvPr>
          <p:cNvSpPr txBox="1"/>
          <p:nvPr/>
        </p:nvSpPr>
        <p:spPr>
          <a:xfrm>
            <a:off x="612057" y="5849828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dirty="0">
                <a:latin typeface="Arial"/>
                <a:cs typeface="Arial"/>
                <a:hlinkClick r:id="rId4"/>
              </a:rPr>
              <a:t>https://github.com/pnnl/neuromancer</a:t>
            </a:r>
            <a:endParaRPr lang="en-US" dirty="0">
              <a:latin typeface="Arial"/>
              <a:cs typeface="Arial"/>
            </a:endParaRPr>
          </a:p>
          <a:p>
            <a:pPr marL="457182" lvl="1"/>
            <a:r>
              <a:rPr lang="en-US" sz="1800" dirty="0">
                <a:hlinkClick r:id="rId14"/>
              </a:rPr>
              <a:t>https://github.com/pnnl/slim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9C617D6E-8642-4559-99E2-B3EC37747F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2601" y="3738334"/>
            <a:ext cx="3939043" cy="13818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D83DEFE-3CE4-40AF-B934-E4C10ED9B2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2547" y="627331"/>
            <a:ext cx="1652981" cy="15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91C51-AEA7-4C88-98E4-47116822E05E}"/>
              </a:ext>
            </a:extLst>
          </p:cNvPr>
          <p:cNvSpPr txBox="1"/>
          <p:nvPr/>
        </p:nvSpPr>
        <p:spPr>
          <a:xfrm>
            <a:off x="1173747" y="1902628"/>
            <a:ext cx="5380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are dealing with constraints, and stability guarantees. Learning on real system with low data and low compute regimes. Offline learning. High-dimensional continuous state and action systems. Partial observability, time delays. Task generalization and intrinsic rewards.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460081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3191433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991228" y="1411044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Challenges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8444796" y="1440549"/>
            <a:ext cx="1511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Successes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3191433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3191433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environment model, mostly discrete action space, and you can use massive compute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3173265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2529983" y="6127681"/>
            <a:ext cx="8216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“Challenges of real-world reinforcement learning,”, 2019. </a:t>
            </a:r>
          </a:p>
          <a:p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BEB3C-D096-44F7-BC44-F90EE272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B2610D-90D1-493E-BEA7-E7B2110B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vs RL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47655B8-A00F-47CE-AEFD-1012754AA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76" y="1501284"/>
            <a:ext cx="3332973" cy="2032129"/>
          </a:xfrm>
          <a:prstGeom prst="rect">
            <a:avLst/>
          </a:prstGeom>
        </p:spPr>
      </p:pic>
      <p:pic>
        <p:nvPicPr>
          <p:cNvPr id="8" name="Picture 2" descr="animdipobs">
            <a:extLst>
              <a:ext uri="{FF2B5EF4-FFF2-40B4-BE49-F238E27FC236}">
                <a16:creationId xmlns:a16="http://schemas.microsoft.com/office/drawing/2014/main" id="{95C2C1DF-747F-402B-A079-EF769E10D0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95" y="3808752"/>
            <a:ext cx="4527655" cy="25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">
            <a:extLst>
              <a:ext uri="{FF2B5EF4-FFF2-40B4-BE49-F238E27FC236}">
                <a16:creationId xmlns:a16="http://schemas.microsoft.com/office/drawing/2014/main" id="{6F22C120-9455-4764-9130-4E2C22DE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092" y="1589015"/>
            <a:ext cx="6968952" cy="17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deling for Reinforcement Learning and Optimal Control: Double pendulum on a cart - OpenOCL">
            <a:extLst>
              <a:ext uri="{FF2B5EF4-FFF2-40B4-BE49-F238E27FC236}">
                <a16:creationId xmlns:a16="http://schemas.microsoft.com/office/drawing/2014/main" id="{CE8A2B79-B7E7-42E8-B040-BA65C40894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84" y="3903785"/>
            <a:ext cx="3238416" cy="24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63C2AF-4699-4065-8146-D9730145DBDA}"/>
              </a:ext>
            </a:extLst>
          </p:cNvPr>
          <p:cNvSpPr txBox="1"/>
          <p:nvPr/>
        </p:nvSpPr>
        <p:spPr>
          <a:xfrm>
            <a:off x="5457261" y="3802446"/>
            <a:ext cx="334392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MPC</a:t>
            </a:r>
            <a:r>
              <a:rPr lang="en-US" sz="1500" dirty="0"/>
              <a:t> - Requires system model</a:t>
            </a:r>
          </a:p>
          <a:p>
            <a:r>
              <a:rPr lang="en-US" sz="1500" b="1" dirty="0"/>
              <a:t>RL</a:t>
            </a:r>
            <a:r>
              <a:rPr lang="en-US" sz="1500" dirty="0"/>
              <a:t> - Requires system environment</a:t>
            </a:r>
          </a:p>
          <a:p>
            <a:r>
              <a:rPr lang="en-US" sz="1500" b="1" dirty="0"/>
              <a:t>MPC</a:t>
            </a:r>
            <a:r>
              <a:rPr lang="en-US" sz="1500" dirty="0"/>
              <a:t> – parametrized value functions</a:t>
            </a:r>
          </a:p>
          <a:p>
            <a:r>
              <a:rPr lang="en-US" sz="1500" b="1" dirty="0"/>
              <a:t>RL</a:t>
            </a:r>
            <a:r>
              <a:rPr lang="en-US" sz="1500" dirty="0"/>
              <a:t> – unknown value functions</a:t>
            </a:r>
          </a:p>
          <a:p>
            <a:r>
              <a:rPr lang="en-US" sz="1500" b="1" dirty="0"/>
              <a:t>MPC</a:t>
            </a:r>
            <a:r>
              <a:rPr lang="en-US" sz="1500" dirty="0"/>
              <a:t> – solves constrained optimization via solvers</a:t>
            </a:r>
          </a:p>
          <a:p>
            <a:r>
              <a:rPr lang="en-US" sz="1500" b="1" dirty="0"/>
              <a:t>RL</a:t>
            </a:r>
            <a:r>
              <a:rPr lang="en-US" sz="1500" dirty="0"/>
              <a:t> – solves unconstrained optimization via backprop and gradient descent</a:t>
            </a:r>
          </a:p>
          <a:p>
            <a:r>
              <a:rPr lang="en-US" sz="1500" b="1" dirty="0"/>
              <a:t>MPC</a:t>
            </a:r>
            <a:r>
              <a:rPr lang="en-US" sz="1500" dirty="0"/>
              <a:t> – implicit policy</a:t>
            </a:r>
          </a:p>
          <a:p>
            <a:r>
              <a:rPr lang="en-US" sz="1500" b="1" dirty="0"/>
              <a:t>RL</a:t>
            </a:r>
            <a:r>
              <a:rPr lang="en-US" sz="1500" dirty="0"/>
              <a:t> – explicit neural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15F08-765E-479D-870A-AE2ADA9E415C}"/>
              </a:ext>
            </a:extLst>
          </p:cNvPr>
          <p:cNvSpPr txBox="1"/>
          <p:nvPr/>
        </p:nvSpPr>
        <p:spPr>
          <a:xfrm>
            <a:off x="6564534" y="3284966"/>
            <a:ext cx="257446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200" b="0" dirty="0">
                <a:solidFill>
                  <a:schemeClr val="bg2">
                    <a:lumMod val="25000"/>
                  </a:schemeClr>
                </a:solidFill>
                <a:hlinkClick r:id="rId6"/>
              </a:rPr>
              <a:t>https://arxiv.org/abs/2005.01643</a:t>
            </a:r>
            <a:r>
              <a:rPr lang="en-US" sz="1200" b="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87C8E4-8E11-4095-9B18-268BA2C725B2}"/>
              </a:ext>
            </a:extLst>
          </p:cNvPr>
          <p:cNvSpPr txBox="1"/>
          <p:nvPr/>
        </p:nvSpPr>
        <p:spPr>
          <a:xfrm>
            <a:off x="1484181" y="3491468"/>
            <a:ext cx="3382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https://www.do-mpc.com/en/latest/</a:t>
            </a:r>
            <a:r>
              <a:rPr lang="en-US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0C030-2E45-4247-BB17-8BE7AAFB28A6}"/>
              </a:ext>
            </a:extLst>
          </p:cNvPr>
          <p:cNvSpPr txBox="1"/>
          <p:nvPr/>
        </p:nvSpPr>
        <p:spPr>
          <a:xfrm>
            <a:off x="9438560" y="3551548"/>
            <a:ext cx="2223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https://openocl.github.io/</a:t>
            </a:r>
            <a:r>
              <a:rPr lang="en-US" sz="12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FB73A-3B9C-43C9-930E-A60D8A400024}"/>
              </a:ext>
            </a:extLst>
          </p:cNvPr>
          <p:cNvSpPr txBox="1"/>
          <p:nvPr/>
        </p:nvSpPr>
        <p:spPr>
          <a:xfrm>
            <a:off x="978144" y="6441860"/>
            <a:ext cx="6095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9"/>
              </a:rPr>
              <a:t>https://www.argmin.net/2020/06/29/tour-revisited/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6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BEB3C-D096-44F7-BC44-F90EE272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B2610D-90D1-493E-BEA7-E7B2110B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vs RL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47655B8-A00F-47CE-AEFD-1012754AA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76" y="1501284"/>
            <a:ext cx="3332973" cy="2032129"/>
          </a:xfrm>
          <a:prstGeom prst="rect">
            <a:avLst/>
          </a:prstGeom>
        </p:spPr>
      </p:pic>
      <p:pic>
        <p:nvPicPr>
          <p:cNvPr id="9" name="Picture 4" descr="Image">
            <a:extLst>
              <a:ext uri="{FF2B5EF4-FFF2-40B4-BE49-F238E27FC236}">
                <a16:creationId xmlns:a16="http://schemas.microsoft.com/office/drawing/2014/main" id="{6F22C120-9455-4764-9130-4E2C22DE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092" y="1589015"/>
            <a:ext cx="6968952" cy="17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C15F08-765E-479D-870A-AE2ADA9E415C}"/>
              </a:ext>
            </a:extLst>
          </p:cNvPr>
          <p:cNvSpPr txBox="1"/>
          <p:nvPr/>
        </p:nvSpPr>
        <p:spPr>
          <a:xfrm>
            <a:off x="6564534" y="3284966"/>
            <a:ext cx="257446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200" b="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https://arxiv.org/abs/2005.01643</a:t>
            </a:r>
            <a:r>
              <a:rPr lang="en-US" sz="1200" b="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FB73A-3B9C-43C9-930E-A60D8A400024}"/>
              </a:ext>
            </a:extLst>
          </p:cNvPr>
          <p:cNvSpPr txBox="1"/>
          <p:nvPr/>
        </p:nvSpPr>
        <p:spPr>
          <a:xfrm>
            <a:off x="978144" y="6307723"/>
            <a:ext cx="60952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https://www.argmin.net/2020/06/29/tour-revisited/</a:t>
            </a:r>
            <a:r>
              <a:rPr lang="en-US" sz="1600" dirty="0"/>
              <a:t> </a:t>
            </a:r>
          </a:p>
        </p:txBody>
      </p:sp>
      <p:pic>
        <p:nvPicPr>
          <p:cNvPr id="5122" name="Picture 2" descr="Deep Reinforcement Learning Demysitifed (Episode 2) — Policy Iteration, Value Iteration and…">
            <a:extLst>
              <a:ext uri="{FF2B5EF4-FFF2-40B4-BE49-F238E27FC236}">
                <a16:creationId xmlns:a16="http://schemas.microsoft.com/office/drawing/2014/main" id="{93FBBE6F-5AEC-4C2D-B186-95F98074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867" y="3947942"/>
            <a:ext cx="5026268" cy="231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E1645EB2-3F85-47F8-BCBE-0D45DBAA59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6" y="3804167"/>
            <a:ext cx="4728716" cy="22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7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</a:t>
            </a:r>
            <a:endParaRPr lang="en-US" sz="2800" dirty="0">
              <a:solidFill>
                <a:srgbClr val="D57500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260AB-F6E6-904B-AE61-3CFE1388FD64}"/>
              </a:ext>
            </a:extLst>
          </p:cNvPr>
          <p:cNvSpPr/>
          <p:nvPr/>
        </p:nvSpPr>
        <p:spPr>
          <a:xfrm>
            <a:off x="1253850" y="1598746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explicit constrained control policy via differentiable optimization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AE0E68-B267-4443-8645-45F2C7AFCD28}"/>
              </a:ext>
            </a:extLst>
          </p:cNvPr>
          <p:cNvGrpSpPr/>
          <p:nvPr/>
        </p:nvGrpSpPr>
        <p:grpSpPr>
          <a:xfrm>
            <a:off x="1869652" y="5844489"/>
            <a:ext cx="8643567" cy="605422"/>
            <a:chOff x="836183" y="7223534"/>
            <a:chExt cx="10372280" cy="7265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924537-5BBF-7348-A60F-ABA70660754A}"/>
                </a:ext>
              </a:extLst>
            </p:cNvPr>
            <p:cNvSpPr/>
            <p:nvPr/>
          </p:nvSpPr>
          <p:spPr>
            <a:xfrm>
              <a:off x="836183" y="7223534"/>
              <a:ext cx="7315200" cy="7265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Theoretical connection with MPC 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Neural dynamical system models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EA95C-7ECF-B44E-A638-F62BFB3EFA46}"/>
                </a:ext>
              </a:extLst>
            </p:cNvPr>
            <p:cNvSpPr/>
            <p:nvPr/>
          </p:nvSpPr>
          <p:spPr>
            <a:xfrm>
              <a:off x="6122414" y="7223534"/>
              <a:ext cx="5086049" cy="726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Differentiable closed-loop model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Model-based policy optimization</a:t>
              </a:r>
            </a:p>
          </p:txBody>
        </p:sp>
      </p:grp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761BD33-77C3-46C8-9AC2-9E3B3323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16" y="2414337"/>
            <a:ext cx="7811784" cy="28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Differentiable Optimization as Lingua Franca for Scientific Computing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299482" y="1434228"/>
            <a:ext cx="164179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Standard form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6578991" y="1425700"/>
            <a:ext cx="272382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16" y="1949103"/>
            <a:ext cx="2386551" cy="1026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E99385-9402-4B98-8032-29A58955DF5E}"/>
              </a:ext>
            </a:extLst>
          </p:cNvPr>
          <p:cNvSpPr/>
          <p:nvPr/>
        </p:nvSpPr>
        <p:spPr>
          <a:xfrm>
            <a:off x="3997595" y="1425700"/>
            <a:ext cx="186621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Lagrangian form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9734600" y="1425700"/>
            <a:ext cx="192552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Machine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72" y="2973895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334" y="288153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22" y="1950050"/>
            <a:ext cx="2091488" cy="1076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70B50F-6598-4E9E-BDBA-B82D0EE3C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153" y="2024320"/>
            <a:ext cx="2796599" cy="333424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79B542D-3702-4DD5-BDA9-4F82E8AB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813" y="2826145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2639" y="1891648"/>
            <a:ext cx="2102410" cy="6832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49925" y="4593657"/>
            <a:ext cx="204414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solution for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given parameter values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6806572" y="4598109"/>
            <a:ext cx="218521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parameters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9712018" y="4593657"/>
            <a:ext cx="211468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datapoints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classically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can’t handle constraints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7ACA19-EF4E-4229-BEC8-9B7BC9699281}"/>
              </a:ext>
            </a:extLst>
          </p:cNvPr>
          <p:cNvSpPr/>
          <p:nvPr/>
        </p:nvSpPr>
        <p:spPr>
          <a:xfrm>
            <a:off x="3906406" y="4593657"/>
            <a:ext cx="228299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using soft constraints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instead of hard constraints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252" y="313152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2B4552-8098-406B-8F7A-4E0F4A20EB05}"/>
              </a:ext>
            </a:extLst>
          </p:cNvPr>
          <p:cNvSpPr/>
          <p:nvPr/>
        </p:nvSpPr>
        <p:spPr>
          <a:xfrm>
            <a:off x="1129072" y="5785774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Differentiable parametric programming (DPP): a unifying approach </a:t>
            </a:r>
            <a:r>
              <a:rPr lang="en-US" sz="2000" dirty="0"/>
              <a:t>for data-driven parametric programming problems with solutions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0821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E61DF-2CCE-4885-BA1C-68EAE51CD941}"/>
              </a:ext>
            </a:extLst>
          </p:cNvPr>
          <p:cNvSpPr/>
          <p:nvPr/>
        </p:nvSpPr>
        <p:spPr>
          <a:xfrm>
            <a:off x="8082271" y="2166061"/>
            <a:ext cx="3211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249EBB"/>
                </a:solidFill>
              </a:rPr>
              <a:t>Data-driven solution of </a:t>
            </a:r>
          </a:p>
          <a:p>
            <a:pPr algn="ctr"/>
            <a:r>
              <a:rPr lang="en-US" dirty="0">
                <a:solidFill>
                  <a:srgbClr val="249EBB"/>
                </a:solidFill>
              </a:rPr>
              <a:t>parametric quadratic program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6094232-9A79-4D0A-A629-34D5D3B49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13" y="2985059"/>
            <a:ext cx="6620784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train_data,dev_data,test_data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get_dataloaders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(samples)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'map'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Variable(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Variable(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p1 = Variable(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 = x **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y **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f.minimize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=Q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g1 = -x - y + p1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con_1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*(g1 &lt;=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objectives = [obj]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Constraints = [con_1]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components = [map]</a:t>
            </a:r>
            <a:b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model = Problem(objectives, constraints, components)</a:t>
            </a:r>
            <a:b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model.parameters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=args.lr)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trainer = Trainer(</a:t>
            </a: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model,train_data,dev_data,test_data,optimizer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31" y="1402392"/>
            <a:ext cx="4591869" cy="1440199"/>
          </a:xfrm>
          <a:prstGeom prst="rect">
            <a:avLst/>
          </a:prstGeom>
        </p:spPr>
      </p:pic>
      <p:pic>
        <p:nvPicPr>
          <p:cNvPr id="39" name="Picture 38" descr="A picture containing polygon&#10;&#10;Description automatically generated">
            <a:extLst>
              <a:ext uri="{FF2B5EF4-FFF2-40B4-BE49-F238E27FC236}">
                <a16:creationId xmlns:a16="http://schemas.microsoft.com/office/drawing/2014/main" id="{83C5CEA4-FACD-426A-AEB2-68EF1B3E2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037" y="2870555"/>
            <a:ext cx="4717386" cy="3922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C1530-5B3E-421B-8B46-B21F4C955A47}"/>
              </a:ext>
            </a:extLst>
          </p:cNvPr>
          <p:cNvSpPr txBox="1"/>
          <p:nvPr/>
        </p:nvSpPr>
        <p:spPr>
          <a:xfrm>
            <a:off x="7244376" y="1602901"/>
            <a:ext cx="4656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dirty="0">
                <a:latin typeface="Arial"/>
                <a:cs typeface="Arial"/>
                <a:hlinkClick r:id="rId5"/>
              </a:rPr>
              <a:t>https://github.com/pnnl/neuromancer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80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32BD9-B9FF-49E6-A754-41803DA6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082AD-8D44-475A-92B1-CB1D1EF7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Parametric Programming Computational Graphs in </a:t>
            </a:r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1E1330-3F4A-4AAC-8264-7C5B16B8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41" y="1709530"/>
            <a:ext cx="4497073" cy="4180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92A81-FCA4-4891-A34E-80E946F7EC08}"/>
              </a:ext>
            </a:extLst>
          </p:cNvPr>
          <p:cNvSpPr txBox="1"/>
          <p:nvPr/>
        </p:nvSpPr>
        <p:spPr>
          <a:xfrm>
            <a:off x="995155" y="6094659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Multi-parametric quadratic program (</a:t>
            </a:r>
            <a:r>
              <a:rPr lang="en-US" dirty="0" err="1"/>
              <a:t>mpQP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784FA-D807-418C-BD8B-3F502FCEAEDB}"/>
              </a:ext>
            </a:extLst>
          </p:cNvPr>
          <p:cNvSpPr txBox="1"/>
          <p:nvPr/>
        </p:nvSpPr>
        <p:spPr>
          <a:xfrm>
            <a:off x="7169012" y="6039943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Differentiable predictive control (DPC)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DB283C6-79DB-4C8A-855C-F6F2F4892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4" t="12430" r="15317" b="11457"/>
          <a:stretch/>
        </p:blipFill>
        <p:spPr>
          <a:xfrm>
            <a:off x="5568367" y="2060448"/>
            <a:ext cx="6516624" cy="373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69FD1-B454-4276-9562-BF97BEE4F4E9}"/>
              </a:ext>
            </a:extLst>
          </p:cNvPr>
          <p:cNvSpPr txBox="1"/>
          <p:nvPr/>
        </p:nvSpPr>
        <p:spPr>
          <a:xfrm>
            <a:off x="4293704" y="5172525"/>
            <a:ext cx="6490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dirty="0">
                <a:latin typeface="Arial"/>
                <a:cs typeface="Arial"/>
                <a:hlinkClick r:id="rId4"/>
              </a:rPr>
              <a:t>https://github.com/pnnl/neuromancer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07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26228</TotalTime>
  <Words>2039</Words>
  <Application>Microsoft Office PowerPoint</Application>
  <PresentationFormat>Widescreen</PresentationFormat>
  <Paragraphs>321</Paragraphs>
  <Slides>26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.Apple Color Emoji UI</vt:lpstr>
      <vt:lpstr>Arial</vt:lpstr>
      <vt:lpstr>Calibri</vt:lpstr>
      <vt:lpstr>Cambria Math</vt:lpstr>
      <vt:lpstr>Consolas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Dynamical Systems</vt:lpstr>
      <vt:lpstr>Model Predictive Control</vt:lpstr>
      <vt:lpstr>Deep Reinforcement Learning</vt:lpstr>
      <vt:lpstr>MPC vs RL </vt:lpstr>
      <vt:lpstr>MPC vs RL </vt:lpstr>
      <vt:lpstr>Differentiable Predictive Control</vt:lpstr>
      <vt:lpstr>Differentiable Optimization as Lingua Franca for Scientific Computing </vt:lpstr>
      <vt:lpstr>Differentiable Parametric Programming</vt:lpstr>
      <vt:lpstr>Differentiable Parametric Programming Computational Graphs in NeuroMANCER</vt:lpstr>
      <vt:lpstr>Neural State Space Models</vt:lpstr>
      <vt:lpstr>Structured Linear Maps (SLiM)</vt:lpstr>
      <vt:lpstr>Neural Ordinary Differential Equations</vt:lpstr>
      <vt:lpstr>Neural ODE with Runge-Kutta Integration</vt:lpstr>
      <vt:lpstr> Learning to Stabilize Unstable System with Differentiable Predictive Control </vt:lpstr>
      <vt:lpstr>DPC Policy Gradients and Optimization</vt:lpstr>
      <vt:lpstr>Dynamics of DPC Control Policy Learning </vt:lpstr>
      <vt:lpstr>Stochastic Parametric Differentiable Predictive Control</vt:lpstr>
      <vt:lpstr>Stochastic Parametric Differentiable Predictive Control</vt:lpstr>
      <vt:lpstr>Economic Differentiable Predictive Control of Building Energy System</vt:lpstr>
      <vt:lpstr>Dynamics-Aware Economic Redispatch via Differentiable Predictive Control</vt:lpstr>
      <vt:lpstr>DPC Wrap Up</vt:lpstr>
      <vt:lpstr>Research Opportunities via Differentiable Optimization</vt:lpstr>
      <vt:lpstr>NeuroMANCER Motivation and Aims</vt:lpstr>
      <vt:lpstr>NeuroMANCER framework</vt:lpstr>
      <vt:lpstr>NeuroMANCER Supported Problems</vt:lpstr>
      <vt:lpstr>Conclusion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807</cp:revision>
  <cp:lastPrinted>2019-12-16T18:31:13Z</cp:lastPrinted>
  <dcterms:created xsi:type="dcterms:W3CDTF">2018-09-04T17:32:37Z</dcterms:created>
  <dcterms:modified xsi:type="dcterms:W3CDTF">2022-05-12T13:58:50Z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